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66" r:id="rId5"/>
    <p:sldId id="263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24" autoAdjust="0"/>
    <p:restoredTop sz="94554"/>
  </p:normalViewPr>
  <p:slideViewPr>
    <p:cSldViewPr snapToGrid="0" snapToObjects="1">
      <p:cViewPr varScale="1">
        <p:scale>
          <a:sx n="86" d="100"/>
          <a:sy n="86" d="100"/>
        </p:scale>
        <p:origin x="15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E7068-4269-9F4F-B55A-C77B57C10EE3}" type="datetimeFigureOut">
              <a:rPr lang="fr-CA" smtClean="0"/>
              <a:t>2026-06-10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08881-8822-F942-8053-A598B62A864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703894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059E0D-B83F-684D-B854-89575565AABC}" type="datetimeFigureOut">
              <a:rPr lang="fr-CA" smtClean="0"/>
              <a:t>2026-06-10</a:t>
            </a:fld>
            <a:endParaRPr lang="fr-CA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17744E-AB12-FD4F-A235-C79358BB9E7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614206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4AFE9DB4-0E01-3074-8F38-AB2BA2927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>
            <a:extLst>
              <a:ext uri="{FF2B5EF4-FFF2-40B4-BE49-F238E27FC236}">
                <a16:creationId xmlns:a16="http://schemas.microsoft.com/office/drawing/2014/main" id="{78733BC0-12A6-55DB-0495-4E187427D7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1" name="Google Shape;131;p7:notes">
            <a:extLst>
              <a:ext uri="{FF2B5EF4-FFF2-40B4-BE49-F238E27FC236}">
                <a16:creationId xmlns:a16="http://schemas.microsoft.com/office/drawing/2014/main" id="{9BE9C7C8-6577-D4BB-A077-DBB3CA673D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7:notes">
            <a:extLst>
              <a:ext uri="{FF2B5EF4-FFF2-40B4-BE49-F238E27FC236}">
                <a16:creationId xmlns:a16="http://schemas.microsoft.com/office/drawing/2014/main" id="{F805349F-0921-2DD9-C171-1B5B77650E8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fr-CA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3540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FCED-6950-7F43-BF58-C04E4D605E29}" type="datetime1">
              <a:rPr lang="fr-CA" smtClean="0"/>
              <a:t>2026-06-10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CFCF3-4485-804A-A9B9-92A9FEB4BEA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9596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216C-C7BD-4642-82C0-81901082021A}" type="datetime1">
              <a:rPr lang="fr-CA" smtClean="0"/>
              <a:t>2026-06-10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CFCF3-4485-804A-A9B9-92A9FEB4BEA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51206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Cliquez et modifiez le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0563-CE75-C744-BEE0-2837BC2621C6}" type="datetime1">
              <a:rPr lang="fr-CA" smtClean="0"/>
              <a:t>2026-06-10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CFCF3-4485-804A-A9B9-92A9FEB4BEA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00909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58FB-F7D2-7647-BBD1-F12D1ACF95BD}" type="datetime1">
              <a:rPr lang="fr-CA" smtClean="0"/>
              <a:t>2026-06-10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CFCF3-4485-804A-A9B9-92A9FEB4BEA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1553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Cliquez et modifiez le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62C6-5919-6C45-A6C2-3F1A8B770957}" type="datetime1">
              <a:rPr lang="fr-CA" smtClean="0"/>
              <a:t>2026-06-10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CFCF3-4485-804A-A9B9-92A9FEB4BEA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0218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2D8A4-F436-6449-BFCF-EC34C53BEB6E}" type="datetime1">
              <a:rPr lang="fr-CA" smtClean="0"/>
              <a:t>2026-06-10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CFCF3-4485-804A-A9B9-92A9FEB4BEA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77582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CFD4-E88F-D249-B05D-7426BA47EBB9}" type="datetime1">
              <a:rPr lang="fr-CA" smtClean="0"/>
              <a:t>2026-06-10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CFCF3-4485-804A-A9B9-92A9FEB4BEA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03514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B156-2C53-8040-B809-2CC3CD7D444F}" type="datetime1">
              <a:rPr lang="fr-CA" smtClean="0"/>
              <a:t>2026-06-10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CFCF3-4485-804A-A9B9-92A9FEB4BEA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83919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  <a:endParaRPr lang="fr-CA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63C9-FBB6-2E44-909F-359FCEEDD71F}" type="datetime1">
              <a:rPr lang="fr-CA" smtClean="0"/>
              <a:t>2026-06-10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CFCF3-4485-804A-A9B9-92A9FEB4BEA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4443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39E3-640A-1142-84E3-26DBDA000799}" type="datetime1">
              <a:rPr lang="fr-CA" smtClean="0"/>
              <a:t>2026-06-10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CFCF3-4485-804A-A9B9-92A9FEB4BEA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553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0F01-4012-8C46-A6CA-BC1ECC0B236D}" type="datetime1">
              <a:rPr lang="fr-CA" smtClean="0"/>
              <a:t>2026-06-10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CFCF3-4485-804A-A9B9-92A9FEB4BEA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98504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C0A0F-83FD-6B4B-B9AA-5A7DD6FBB0D5}" type="datetime1">
              <a:rPr lang="fr-CA" smtClean="0"/>
              <a:t>2026-06-10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CFCF3-4485-804A-A9B9-92A9FEB4BEA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02250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1127F-A8F3-B516-02ED-31C2468A0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117E5CB-580D-3ADF-C59C-B87036EB1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CFCF3-4485-804A-A9B9-92A9FEB4BEA3}" type="slidenum">
              <a:rPr lang="fr-CA" smtClean="0"/>
              <a:t>1</a:t>
            </a:fld>
            <a:endParaRPr lang="fr-CA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0C0415D5-3555-1332-B4C0-80F62F628164}"/>
              </a:ext>
            </a:extLst>
          </p:cNvPr>
          <p:cNvSpPr txBox="1">
            <a:spLocks/>
          </p:cNvSpPr>
          <p:nvPr/>
        </p:nvSpPr>
        <p:spPr>
          <a:xfrm>
            <a:off x="3719002" y="2874015"/>
            <a:ext cx="4753994" cy="28651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</a:pPr>
            <a:endParaRPr lang="fr-CA" dirty="0"/>
          </a:p>
          <a:p>
            <a:pPr algn="ctr">
              <a:buFont typeface="Arial"/>
              <a:buNone/>
            </a:pPr>
            <a:r>
              <a:rPr lang="fr-CA" dirty="0"/>
              <a:t>	   </a:t>
            </a:r>
            <a:r>
              <a:rPr lang="en-US" dirty="0"/>
              <a:t>I have no actual or potential conflict of interest in connection with the contents of this presentation</a:t>
            </a:r>
            <a:endParaRPr lang="fr-FR" dirty="0"/>
          </a:p>
        </p:txBody>
      </p:sp>
      <p:pic>
        <p:nvPicPr>
          <p:cNvPr id="5" name="Picture 2" descr="C:\Documents and Settings\lamourec\Local Settings\Temporary Internet Files\Content.IE5\ZBJU4O38\MC900424778[1].wmf">
            <a:extLst>
              <a:ext uri="{FF2B5EF4-FFF2-40B4-BE49-F238E27FC236}">
                <a16:creationId xmlns:a16="http://schemas.microsoft.com/office/drawing/2014/main" id="{E0987802-45BA-1F64-0B78-3F797555F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0298" y="3382409"/>
            <a:ext cx="416814" cy="521592"/>
          </a:xfrm>
          <a:prstGeom prst="rect">
            <a:avLst/>
          </a:prstGeom>
          <a:noFill/>
        </p:spPr>
      </p:pic>
      <p:sp>
        <p:nvSpPr>
          <p:cNvPr id="6" name="Titre 3">
            <a:extLst>
              <a:ext uri="{FF2B5EF4-FFF2-40B4-BE49-F238E27FC236}">
                <a16:creationId xmlns:a16="http://schemas.microsoft.com/office/drawing/2014/main" id="{CA36CBFE-81A3-101F-3112-3C0FBA42E5DB}"/>
              </a:ext>
            </a:extLst>
          </p:cNvPr>
          <p:cNvSpPr txBox="1">
            <a:spLocks/>
          </p:cNvSpPr>
          <p:nvPr/>
        </p:nvSpPr>
        <p:spPr>
          <a:xfrm>
            <a:off x="2925336" y="2208233"/>
            <a:ext cx="5850673" cy="665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b="1" dirty="0"/>
              <a:t>Name of the speaker: ___________________</a:t>
            </a:r>
            <a:endParaRPr lang="fr-FR" sz="28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49B28C1-B8CF-F74F-3011-52BCC1C9A323}"/>
              </a:ext>
            </a:extLst>
          </p:cNvPr>
          <p:cNvSpPr txBox="1"/>
          <p:nvPr/>
        </p:nvSpPr>
        <p:spPr>
          <a:xfrm>
            <a:off x="1860" y="-1057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(ENGLISH WITHOUT COI)</a:t>
            </a:r>
            <a:endParaRPr lang="fr-CA" sz="18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428ED8C-6128-4A76-A444-7737261B7C06}"/>
              </a:ext>
            </a:extLst>
          </p:cNvPr>
          <p:cNvSpPr txBox="1"/>
          <p:nvPr/>
        </p:nvSpPr>
        <p:spPr>
          <a:xfrm>
            <a:off x="2121519" y="807429"/>
            <a:ext cx="79489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ea typeface="Calibri"/>
                <a:cs typeface="Calibri"/>
                <a:sym typeface="Calibri"/>
              </a:rPr>
              <a:t>Disclosure slide for speaker (scientific content)</a:t>
            </a:r>
          </a:p>
        </p:txBody>
      </p:sp>
    </p:spTree>
    <p:extLst>
      <p:ext uri="{BB962C8B-B14F-4D97-AF65-F5344CB8AC3E}">
        <p14:creationId xmlns:p14="http://schemas.microsoft.com/office/powerpoint/2010/main" val="1306561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8D4DD173-84B6-6030-82CE-57DDF4A79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>
            <a:extLst>
              <a:ext uri="{FF2B5EF4-FFF2-40B4-BE49-F238E27FC236}">
                <a16:creationId xmlns:a16="http://schemas.microsoft.com/office/drawing/2014/main" id="{28D8CE5B-9B76-3669-0344-C6E06EA24A9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>
              <a:solidFill>
                <a:srgbClr val="888888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5" name="Google Shape;135;p7">
            <a:extLst>
              <a:ext uri="{FF2B5EF4-FFF2-40B4-BE49-F238E27FC236}">
                <a16:creationId xmlns:a16="http://schemas.microsoft.com/office/drawing/2014/main" id="{F2F09C71-FA32-8C6E-0DC0-0F79CA59A037}"/>
              </a:ext>
            </a:extLst>
          </p:cNvPr>
          <p:cNvSpPr/>
          <p:nvPr/>
        </p:nvSpPr>
        <p:spPr>
          <a:xfrm>
            <a:off x="503339" y="306146"/>
            <a:ext cx="11275923" cy="6709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800" b="1" dirty="0">
                <a:ea typeface="Calibri"/>
                <a:cs typeface="Calibri"/>
                <a:sym typeface="Calibri"/>
              </a:rPr>
              <a:t>Disclosure slide for speaker (scientific content)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u="sng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en-US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Disclosure of affiliations, biases, conflicts of interest, and mitigation</a:t>
            </a:r>
            <a:r>
              <a:rPr lang="fr-CA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 </a:t>
            </a:r>
            <a:r>
              <a:rPr lang="fr-CA" sz="1800" dirty="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First and Last </a:t>
            </a:r>
            <a:r>
              <a:rPr lang="fr-CA" sz="1800" dirty="0" err="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name</a:t>
            </a:r>
            <a:endParaRPr sz="2800" dirty="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fr-CA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CA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AFFILIATIONS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b="0" i="0" u="sng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r>
              <a:rPr lang="fr-CA" sz="1600" b="0" i="0" u="sng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lvl="1"/>
            <a:r>
              <a:rPr lang="fr-CA" sz="1600" dirty="0" err="1">
                <a:solidFill>
                  <a:schemeClr val="dk1"/>
                </a:solidFill>
                <a:highlight>
                  <a:srgbClr val="FFFF00"/>
                </a:highlight>
                <a:ea typeface="Calibri"/>
                <a:cs typeface="Calibri"/>
                <a:sym typeface="Calibri"/>
              </a:rPr>
              <a:t>Orthopedic</a:t>
            </a:r>
            <a:r>
              <a:rPr lang="fr-CA" sz="1600" dirty="0">
                <a:solidFill>
                  <a:schemeClr val="dk1"/>
                </a:solidFill>
                <a:highlight>
                  <a:srgbClr val="FFFF00"/>
                </a:highlight>
                <a:ea typeface="Calibri"/>
                <a:cs typeface="Calibri"/>
                <a:sym typeface="Calibri"/>
              </a:rPr>
              <a:t> Surgeon</a:t>
            </a:r>
          </a:p>
          <a:p>
            <a:pPr lvl="1"/>
            <a:r>
              <a:rPr lang="fr-CA" sz="1600" dirty="0">
                <a:solidFill>
                  <a:schemeClr val="dk1"/>
                </a:solidFill>
                <a:highlight>
                  <a:srgbClr val="FFFF00"/>
                </a:highlight>
                <a:ea typeface="Calibri"/>
                <a:cs typeface="Calibri"/>
                <a:sym typeface="Calibri"/>
              </a:rPr>
              <a:t>XYZ Inc. Private Clinic</a:t>
            </a:r>
          </a:p>
          <a:p>
            <a:pPr lvl="1"/>
            <a:r>
              <a:rPr lang="fr-CA" sz="1600" dirty="0">
                <a:solidFill>
                  <a:schemeClr val="dk1"/>
                </a:solidFill>
                <a:highlight>
                  <a:srgbClr val="FFFF00"/>
                </a:highlight>
                <a:ea typeface="Calibri"/>
                <a:cs typeface="Calibri"/>
                <a:sym typeface="Calibri"/>
              </a:rPr>
              <a:t>XYZ Hospital Center </a:t>
            </a:r>
          </a:p>
          <a:p>
            <a:pPr lvl="1"/>
            <a:r>
              <a:rPr lang="fr-CA" sz="1600" dirty="0" err="1">
                <a:solidFill>
                  <a:schemeClr val="dk1"/>
                </a:solidFill>
                <a:highlight>
                  <a:srgbClr val="FFFF00"/>
                </a:highlight>
                <a:ea typeface="Calibri"/>
                <a:cs typeface="Calibri"/>
                <a:sym typeface="Calibri"/>
              </a:rPr>
              <a:t>Orthotics</a:t>
            </a:r>
            <a:r>
              <a:rPr lang="fr-CA" sz="1600" dirty="0">
                <a:solidFill>
                  <a:schemeClr val="dk1"/>
                </a:solidFill>
                <a:highlight>
                  <a:srgbClr val="FFFF00"/>
                </a:highlight>
                <a:ea typeface="Calibri"/>
                <a:cs typeface="Calibri"/>
                <a:sym typeface="Calibri"/>
              </a:rPr>
              <a:t> Company XYZ</a:t>
            </a:r>
            <a:endParaRPr sz="1600" dirty="0">
              <a:highlight>
                <a:srgbClr val="FFFF00"/>
              </a:highlight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dirty="0"/>
          </a:p>
          <a:p>
            <a:pPr lvl="0"/>
            <a:r>
              <a:rPr lang="en-US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BIAS OR CONFLICTS OF INTEREST (ACTUAL OR POTENTIAL) </a:t>
            </a:r>
            <a:r>
              <a:rPr lang="fr-CA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dirty="0"/>
          </a:p>
          <a:p>
            <a:pPr lvl="0"/>
            <a:r>
              <a:rPr lang="fr-CA" u="sng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Example</a:t>
            </a:r>
            <a:r>
              <a:rPr lang="fr-CA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dirty="0">
                <a:solidFill>
                  <a:schemeClr val="dk1"/>
                </a:solidFill>
                <a:highlight>
                  <a:srgbClr val="FFFF00"/>
                </a:highlight>
                <a:ea typeface="Calibri"/>
                <a:cs typeface="Calibri"/>
                <a:sym typeface="Calibri"/>
              </a:rPr>
              <a:t>I helped design a new splint and participated in a workshop on it; I could include a bias tape related to this splint, but I’ll make sure to showcase all the available products</a:t>
            </a:r>
            <a:r>
              <a:rPr lang="fr-CA" sz="1800" dirty="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b="1" u="sng" dirty="0">
              <a:solidFill>
                <a:srgbClr val="FF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u="sng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en-US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 am committed to presenting content that is transparent and balanced, free from bias. 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fr-CA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MITIGATION MEASURES </a:t>
            </a:r>
            <a:r>
              <a:rPr lang="fr-CA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Content review conducted in collaboration with the scientific committee</a:t>
            </a:r>
            <a:r>
              <a:rPr lang="fr-CA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fr-CA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1" u="sng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>
            <a:extLst>
              <a:ext uri="{FF2B5EF4-FFF2-40B4-BE49-F238E27FC236}">
                <a16:creationId xmlns:a16="http://schemas.microsoft.com/office/drawing/2014/main" id="{39F3CC01-55DC-9839-FE08-6B5CE26D6618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37" name="Google Shape;137;p7">
            <a:extLst>
              <a:ext uri="{FF2B5EF4-FFF2-40B4-BE49-F238E27FC236}">
                <a16:creationId xmlns:a16="http://schemas.microsoft.com/office/drawing/2014/main" id="{0516EF64-D442-F84E-8775-C348DE836682}"/>
              </a:ext>
            </a:extLst>
          </p:cNvPr>
          <p:cNvSpPr/>
          <p:nvPr/>
        </p:nvSpPr>
        <p:spPr>
          <a:xfrm>
            <a:off x="503338" y="1066622"/>
            <a:ext cx="11182525" cy="5125674"/>
          </a:xfrm>
          <a:prstGeom prst="rect">
            <a:avLst/>
          </a:prstGeom>
          <a:noFill/>
          <a:ln w="762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108AAAB-92B8-8675-92C0-D3094755B1EB}"/>
              </a:ext>
            </a:extLst>
          </p:cNvPr>
          <p:cNvSpPr txBox="1"/>
          <p:nvPr/>
        </p:nvSpPr>
        <p:spPr>
          <a:xfrm>
            <a:off x="461" y="-21962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(ENGLISH WITH COI)</a:t>
            </a:r>
            <a:endParaRPr lang="fr-CA" sz="18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47511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45E2AD7233E14690B1E090A07E8193" ma:contentTypeVersion="14" ma:contentTypeDescription="Crée un document." ma:contentTypeScope="" ma:versionID="b80f4e58e717834e42a343bb8a6606b4">
  <xsd:schema xmlns:xsd="http://www.w3.org/2001/XMLSchema" xmlns:xs="http://www.w3.org/2001/XMLSchema" xmlns:p="http://schemas.microsoft.com/office/2006/metadata/properties" xmlns:ns3="8cd4c67b-7d0b-4615-9f73-f433ba015a17" xmlns:ns4="977742b5-6af5-43ae-b136-9c4b367c320c" targetNamespace="http://schemas.microsoft.com/office/2006/metadata/properties" ma:root="true" ma:fieldsID="79cc9ce94ca7bd3be680ee1b9f288bb2" ns3:_="" ns4:_="">
    <xsd:import namespace="8cd4c67b-7d0b-4615-9f73-f433ba015a17"/>
    <xsd:import namespace="977742b5-6af5-43ae-b136-9c4b367c320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d4c67b-7d0b-4615-9f73-f433ba015a1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742b5-6af5-43ae-b136-9c4b367c32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2A1CD0-B69D-4FB9-9A4E-CE31B195DAD7}">
  <ds:schemaRefs>
    <ds:schemaRef ds:uri="8cd4c67b-7d0b-4615-9f73-f433ba015a17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977742b5-6af5-43ae-b136-9c4b367c320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6E2C3C4-6637-4F51-B981-5A6BE73239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d4c67b-7d0b-4615-9f73-f433ba015a17"/>
    <ds:schemaRef ds:uri="977742b5-6af5-43ae-b136-9c4b367c32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346E9E5-F462-4950-A42E-CB1955BC4E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169</Words>
  <Application>Microsoft Office PowerPoint</Application>
  <PresentationFormat>Grand écran</PresentationFormat>
  <Paragraphs>27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</dc:title>
  <dc:creator>Jobin Vincent</dc:creator>
  <cp:lastModifiedBy>LAVASTRE Valérie</cp:lastModifiedBy>
  <cp:revision>65</cp:revision>
  <dcterms:created xsi:type="dcterms:W3CDTF">2020-05-01T05:51:24Z</dcterms:created>
  <dcterms:modified xsi:type="dcterms:W3CDTF">2026-06-10T14:43:05Z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0x0101009845E2AD7233E14690B1E090A07E8193</vt:lpwstr>
  </property>
</Properties>
</file>