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handoutMasterIdLst>
    <p:handoutMasterId r:id="rId15"/>
  </p:handoutMasterIdLst>
  <p:sldIdLst>
    <p:sldId id="256" r:id="rId2"/>
    <p:sldId id="317" r:id="rId3"/>
    <p:sldId id="316" r:id="rId4"/>
    <p:sldId id="314" r:id="rId5"/>
    <p:sldId id="320" r:id="rId6"/>
    <p:sldId id="322" r:id="rId7"/>
    <p:sldId id="321" r:id="rId8"/>
    <p:sldId id="309" r:id="rId9"/>
    <p:sldId id="313" r:id="rId10"/>
    <p:sldId id="315" r:id="rId11"/>
    <p:sldId id="267" r:id="rId12"/>
    <p:sldId id="318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EAEFF7"/>
    <a:srgbClr val="E6553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2833802-FEF1-4C79-8D5D-14CF1EAF98D9}" styleName="Light Style 2 - Acc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35" autoAdjust="0"/>
    <p:restoredTop sz="93216" autoAdjust="0"/>
  </p:normalViewPr>
  <p:slideViewPr>
    <p:cSldViewPr snapToGrid="0">
      <p:cViewPr varScale="1">
        <p:scale>
          <a:sx n="76" d="100"/>
          <a:sy n="76" d="100"/>
        </p:scale>
        <p:origin x="869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2" d="100"/>
          <a:sy n="62" d="100"/>
        </p:scale>
        <p:origin x="3154" y="77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620A13D-C144-4997-BBA6-40CEDCB5C9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9124C19-C636-4B68-BC14-84A27B698EF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F093A5-A1AD-40ED-BF23-EE20FE2CC192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BAEFF47-7844-4491-90B0-D6AABDD503F6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B558368-7C8F-4327-95AC-3DDBE132CA8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DFB5BE-3855-4F50-824C-3272C26F09D9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598546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FABE68-5948-4689-A91E-ED200A35919E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675220-0A85-46EB-980B-C5E5BFF31B37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571372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5220-0A85-46EB-980B-C5E5BFF31B37}" type="slidenum">
              <a:rPr lang="fr-CA" smtClean="0"/>
              <a:t>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2561004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5220-0A85-46EB-980B-C5E5BFF31B37}" type="slidenum">
              <a:rPr lang="fr-CA" smtClean="0"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865393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5220-0A85-46EB-980B-C5E5BFF31B37}" type="slidenum">
              <a:rPr lang="fr-CA" smtClean="0"/>
              <a:t>9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6550787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5220-0A85-46EB-980B-C5E5BFF31B37}" type="slidenum">
              <a:rPr lang="fr-CA" smtClean="0"/>
              <a:t>10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1587276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00000"/>
              </a:lnSpc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4675220-0A85-46EB-980B-C5E5BFF31B37}" type="slidenum">
              <a:rPr lang="fr-CA" smtClean="0"/>
              <a:t>11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2676961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351275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4715063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721436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913967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85693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8764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0985894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66116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26089962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1743710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097946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sv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>
                <a:tint val="93000"/>
                <a:satMod val="150000"/>
                <a:shade val="98000"/>
                <a:lumMod val="102000"/>
              </a:schemeClr>
            </a:gs>
            <a:gs pos="85000">
              <a:schemeClr val="bg1">
                <a:tint val="98000"/>
                <a:satMod val="130000"/>
                <a:shade val="90000"/>
                <a:lumMod val="103000"/>
              </a:schemeClr>
            </a:gs>
            <a:gs pos="100000">
              <a:schemeClr val="bg1">
                <a:shade val="63000"/>
                <a:satMod val="120000"/>
                <a:lumMod val="90000"/>
                <a:lumOff val="1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fr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4EC78C-256E-40E9-A8E2-0CE0E205BB6C}" type="datetimeFigureOut">
              <a:rPr lang="fr-CA" smtClean="0"/>
              <a:t>2021-05-21</a:t>
            </a:fld>
            <a:endParaRPr lang="fr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53CCF3-6236-4270-BFF4-CAECB9486EF5}" type="slidenum">
              <a:rPr lang="fr-CA" smtClean="0"/>
              <a:t>‹#›</a:t>
            </a:fld>
            <a:endParaRPr lang="fr-CA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9B23A5-DB29-4C7E-888B-47CE2C8DAC65}"/>
              </a:ext>
            </a:extLst>
          </p:cNvPr>
          <p:cNvSpPr/>
          <p:nvPr userDrawn="1"/>
        </p:nvSpPr>
        <p:spPr>
          <a:xfrm>
            <a:off x="0" y="5831801"/>
            <a:ext cx="12192000" cy="67469"/>
          </a:xfrm>
          <a:prstGeom prst="rect">
            <a:avLst/>
          </a:prstGeom>
          <a:solidFill>
            <a:schemeClr val="bg1">
              <a:lumMod val="75000"/>
            </a:schemeClr>
          </a:solidFill>
          <a:ln cmpd="thickThin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CA"/>
          </a:p>
        </p:txBody>
      </p:sp>
      <p:pic>
        <p:nvPicPr>
          <p:cNvPr id="9" name="Picture 8" descr="A picture containing food, stop, drawing&#10;&#10;Description automatically generated">
            <a:extLst>
              <a:ext uri="{FF2B5EF4-FFF2-40B4-BE49-F238E27FC236}">
                <a16:creationId xmlns:a16="http://schemas.microsoft.com/office/drawing/2014/main" id="{6B8C15BF-052A-4B11-BCCE-A6967235B3BD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48978" y="5936359"/>
            <a:ext cx="2059709" cy="839975"/>
          </a:xfrm>
          <a:prstGeom prst="rect">
            <a:avLst/>
          </a:prstGeom>
        </p:spPr>
      </p:pic>
      <p:pic>
        <p:nvPicPr>
          <p:cNvPr id="10" name="Picture 9" descr="A picture containing graphical user interface&#10;&#10;Description automatically generated">
            <a:extLst>
              <a:ext uri="{FF2B5EF4-FFF2-40B4-BE49-F238E27FC236}">
                <a16:creationId xmlns:a16="http://schemas.microsoft.com/office/drawing/2014/main" id="{BDFC942E-143C-4D9F-BC78-5008437E6EB3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982" y="5946970"/>
            <a:ext cx="2235200" cy="911030"/>
          </a:xfrm>
          <a:prstGeom prst="rect">
            <a:avLst/>
          </a:prstGeom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EEAAEA27-5D1D-4B03-9460-DFA4508B3DC9}"/>
              </a:ext>
            </a:extLst>
          </p:cNvPr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6342146" y="6027018"/>
            <a:ext cx="2549632" cy="658655"/>
          </a:xfrm>
          <a:prstGeom prst="rect">
            <a:avLst/>
          </a:prstGeom>
        </p:spPr>
      </p:pic>
      <p:pic>
        <p:nvPicPr>
          <p:cNvPr id="14" name="Picture 8" descr="Jobs | Université Laval | Corporate profile | jobillico.com">
            <a:extLst>
              <a:ext uri="{FF2B5EF4-FFF2-40B4-BE49-F238E27FC236}">
                <a16:creationId xmlns:a16="http://schemas.microsoft.com/office/drawing/2014/main" id="{A1CAB3ED-B65B-42E3-9EE9-1E9A2CEF27F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2248" y="5993230"/>
            <a:ext cx="1876381" cy="821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08870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1214438"/>
            <a:ext cx="10668000" cy="2387600"/>
          </a:xfrm>
        </p:spPr>
        <p:txBody>
          <a:bodyPr>
            <a:noAutofit/>
          </a:bodyPr>
          <a:lstStyle/>
          <a:p>
            <a:r>
              <a:rPr lang="fr-CA" dirty="0"/>
              <a:t>Registre de manifestations ophtalmologiques de la COVID-19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76320" y="3875903"/>
            <a:ext cx="9639359" cy="1655762"/>
          </a:xfrm>
        </p:spPr>
        <p:txBody>
          <a:bodyPr>
            <a:normAutofit/>
          </a:bodyPr>
          <a:lstStyle/>
          <a:p>
            <a:r>
              <a:rPr lang="fr-CA" sz="2800" dirty="0"/>
              <a:t>Réseau de recherche en santé de la vision, 21 mai 2021</a:t>
            </a:r>
          </a:p>
          <a:p>
            <a:r>
              <a:rPr lang="fr-CA" sz="2800" b="1" dirty="0"/>
              <a:t>Mélanie Hébert, Soumaya Bouhout,</a:t>
            </a:r>
            <a:br>
              <a:rPr lang="fr-CA" sz="2800" b="1" dirty="0"/>
            </a:br>
            <a:r>
              <a:rPr lang="fr-CA" sz="2800" b="1" dirty="0"/>
              <a:t>Ellen E. Freeman, Marie-Josée Aubin</a:t>
            </a:r>
            <a:endParaRPr lang="fr-CA" sz="2800" dirty="0"/>
          </a:p>
        </p:txBody>
      </p:sp>
    </p:spTree>
    <p:extLst>
      <p:ext uri="{BB962C8B-B14F-4D97-AF65-F5344CB8AC3E}">
        <p14:creationId xmlns:p14="http://schemas.microsoft.com/office/powerpoint/2010/main" val="102268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9239-F315-4829-AA68-D7B2F952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Pour le patient, le grand public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B312-5C71-44D3-BE0E-6191C36A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Se </a:t>
            </a:r>
            <a:r>
              <a:rPr lang="en-US" dirty="0" err="1"/>
              <a:t>sensibiliser</a:t>
            </a:r>
            <a:r>
              <a:rPr lang="en-US" dirty="0"/>
              <a:t> sur les </a:t>
            </a:r>
            <a:r>
              <a:rPr lang="en-US" dirty="0" err="1"/>
              <a:t>présentations</a:t>
            </a:r>
            <a:r>
              <a:rPr lang="en-US" dirty="0"/>
              <a:t> </a:t>
            </a:r>
            <a:r>
              <a:rPr lang="en-US" dirty="0" err="1"/>
              <a:t>possibles</a:t>
            </a:r>
            <a:r>
              <a:rPr lang="en-US" dirty="0"/>
              <a:t> de la COVID-19</a:t>
            </a:r>
          </a:p>
          <a:p>
            <a:pPr>
              <a:lnSpc>
                <a:spcPct val="150000"/>
              </a:lnSpc>
            </a:pPr>
            <a:r>
              <a:rPr lang="fr-CA" dirty="0"/>
              <a:t>Comprendre comment la COVID-19 affecte les patients avec des conditions oculaires préexistantes</a:t>
            </a:r>
          </a:p>
        </p:txBody>
      </p:sp>
    </p:spTree>
    <p:extLst>
      <p:ext uri="{BB962C8B-B14F-4D97-AF65-F5344CB8AC3E}">
        <p14:creationId xmlns:p14="http://schemas.microsoft.com/office/powerpoint/2010/main" val="36347724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774680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/>
              <a:t>Le </a:t>
            </a:r>
            <a:r>
              <a:rPr lang="en-US" dirty="0" err="1"/>
              <a:t>registre</a:t>
            </a:r>
            <a:r>
              <a:rPr lang="en-US" dirty="0"/>
              <a:t> COVER </a:t>
            </a:r>
            <a:r>
              <a:rPr lang="en-US" dirty="0" err="1"/>
              <a:t>permettra</a:t>
            </a:r>
            <a:r>
              <a:rPr lang="en-US" dirty="0"/>
              <a:t> de </a:t>
            </a:r>
            <a:r>
              <a:rPr lang="en-US" dirty="0" err="1"/>
              <a:t>détailler</a:t>
            </a:r>
            <a:r>
              <a:rPr lang="en-US" dirty="0"/>
              <a:t> les trouvailles </a:t>
            </a:r>
            <a:r>
              <a:rPr lang="en-US" dirty="0" err="1"/>
              <a:t>oculaires</a:t>
            </a:r>
            <a:r>
              <a:rPr lang="en-US" dirty="0"/>
              <a:t> de la COVID-19 et </a:t>
            </a:r>
            <a:r>
              <a:rPr lang="en-US" dirty="0" err="1"/>
              <a:t>l’évolution</a:t>
            </a:r>
            <a:r>
              <a:rPr lang="en-US" dirty="0"/>
              <a:t> des maladies </a:t>
            </a:r>
            <a:r>
              <a:rPr lang="en-US" dirty="0" err="1"/>
              <a:t>oculaires</a:t>
            </a:r>
            <a:r>
              <a:rPr lang="en-US" dirty="0"/>
              <a:t> </a:t>
            </a:r>
            <a:r>
              <a:rPr lang="en-US" dirty="0" err="1"/>
              <a:t>préexistantes</a:t>
            </a:r>
            <a:r>
              <a:rPr lang="en-US" dirty="0"/>
              <a:t> </a:t>
            </a:r>
            <a:r>
              <a:rPr lang="en-US" dirty="0" err="1"/>
              <a:t>lors</a:t>
            </a:r>
            <a:r>
              <a:rPr lang="en-US" dirty="0"/>
              <a:t> </a:t>
            </a:r>
            <a:r>
              <a:rPr lang="en-US" dirty="0" err="1"/>
              <a:t>d’une</a:t>
            </a:r>
            <a:r>
              <a:rPr lang="en-US" dirty="0"/>
              <a:t> infection à la COVID-19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Ceci</a:t>
            </a:r>
            <a:r>
              <a:rPr lang="en-US" dirty="0"/>
              <a:t> </a:t>
            </a:r>
            <a:r>
              <a:rPr lang="en-US" dirty="0" err="1"/>
              <a:t>aurait</a:t>
            </a:r>
            <a:r>
              <a:rPr lang="en-US" dirty="0"/>
              <a:t> un impact pour les </a:t>
            </a:r>
            <a:r>
              <a:rPr lang="en-US" dirty="0" err="1"/>
              <a:t>cliniciens</a:t>
            </a:r>
            <a:r>
              <a:rPr lang="en-US" dirty="0"/>
              <a:t>, les </a:t>
            </a:r>
            <a:r>
              <a:rPr lang="en-US" dirty="0" err="1"/>
              <a:t>chercheurs</a:t>
            </a:r>
            <a:r>
              <a:rPr lang="en-US" dirty="0"/>
              <a:t> et les patients</a:t>
            </a:r>
          </a:p>
        </p:txBody>
      </p:sp>
    </p:spTree>
    <p:extLst>
      <p:ext uri="{BB962C8B-B14F-4D97-AF65-F5344CB8AC3E}">
        <p14:creationId xmlns:p14="http://schemas.microsoft.com/office/powerpoint/2010/main" val="1284941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D6750F-FC40-4C95-B8E0-BB2E37E9E5D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Questions?</a:t>
            </a:r>
            <a:endParaRPr lang="fr-CA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86532CCB-0102-4753-A492-5A1267CEB729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A" sz="5400" dirty="0"/>
              <a:t>Merci beaucoup!</a:t>
            </a:r>
          </a:p>
        </p:txBody>
      </p:sp>
    </p:spTree>
    <p:extLst>
      <p:ext uri="{BB962C8B-B14F-4D97-AF65-F5344CB8AC3E}">
        <p14:creationId xmlns:p14="http://schemas.microsoft.com/office/powerpoint/2010/main" val="1393602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BAEE46-DD53-43F1-90E3-FBBCF974AB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63864D-8B14-4A27-A243-876A768A76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Le nouveau coronavirus SARS-CoV-2 </a:t>
            </a:r>
            <a:r>
              <a:rPr lang="en-US" dirty="0" err="1"/>
              <a:t>peut</a:t>
            </a:r>
            <a:r>
              <a:rPr lang="en-US" dirty="0"/>
              <a:t> causer </a:t>
            </a:r>
            <a:r>
              <a:rPr lang="en-US" dirty="0" err="1"/>
              <a:t>une</a:t>
            </a:r>
            <a:r>
              <a:rPr lang="en-US" dirty="0"/>
              <a:t> </a:t>
            </a:r>
            <a:r>
              <a:rPr lang="en-US" dirty="0" err="1"/>
              <a:t>réaction</a:t>
            </a:r>
            <a:r>
              <a:rPr lang="en-US" dirty="0"/>
              <a:t> </a:t>
            </a:r>
            <a:r>
              <a:rPr lang="en-US" dirty="0" err="1"/>
              <a:t>inflammatoire</a:t>
            </a:r>
            <a:r>
              <a:rPr lang="en-US" dirty="0"/>
              <a:t> et </a:t>
            </a:r>
            <a:r>
              <a:rPr lang="en-US" dirty="0" err="1"/>
              <a:t>thrombogène</a:t>
            </a:r>
            <a:r>
              <a:rPr lang="en-US" dirty="0"/>
              <a:t> </a:t>
            </a:r>
            <a:r>
              <a:rPr lang="en-US" dirty="0" err="1"/>
              <a:t>importante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Ceci</a:t>
            </a:r>
            <a:r>
              <a:rPr lang="en-US" dirty="0"/>
              <a:t> </a:t>
            </a:r>
            <a:r>
              <a:rPr lang="en-US" dirty="0" err="1"/>
              <a:t>peut</a:t>
            </a:r>
            <a:r>
              <a:rPr lang="en-US" dirty="0"/>
              <a:t> </a:t>
            </a:r>
            <a:r>
              <a:rPr lang="en-US" dirty="0" err="1"/>
              <a:t>mener</a:t>
            </a:r>
            <a:r>
              <a:rPr lang="en-US" dirty="0"/>
              <a:t> à des complications </a:t>
            </a:r>
            <a:r>
              <a:rPr lang="en-US" dirty="0" err="1"/>
              <a:t>oculaires</a:t>
            </a:r>
            <a:r>
              <a:rPr lang="en-US" dirty="0"/>
              <a:t> de la COVID-19</a:t>
            </a:r>
          </a:p>
          <a:p>
            <a:pPr>
              <a:lnSpc>
                <a:spcPct val="150000"/>
              </a:lnSpc>
            </a:pPr>
            <a:r>
              <a:rPr lang="en-US" dirty="0"/>
              <a:t>Il </a:t>
            </a:r>
            <a:r>
              <a:rPr lang="en-US" dirty="0" err="1"/>
              <a:t>est</a:t>
            </a:r>
            <a:r>
              <a:rPr lang="en-US" dirty="0"/>
              <a:t> important </a:t>
            </a:r>
            <a:r>
              <a:rPr lang="en-US" dirty="0" err="1"/>
              <a:t>d’informer</a:t>
            </a:r>
            <a:r>
              <a:rPr lang="en-US" dirty="0"/>
              <a:t> les </a:t>
            </a:r>
            <a:r>
              <a:rPr lang="en-US" dirty="0" err="1"/>
              <a:t>cliniciens</a:t>
            </a:r>
            <a:r>
              <a:rPr lang="en-US" dirty="0"/>
              <a:t> de </a:t>
            </a:r>
            <a:r>
              <a:rPr lang="en-US" dirty="0" err="1"/>
              <a:t>l’éventail</a:t>
            </a:r>
            <a:r>
              <a:rPr lang="en-US" dirty="0"/>
              <a:t> des manifestations </a:t>
            </a:r>
            <a:r>
              <a:rPr lang="en-US" dirty="0" err="1"/>
              <a:t>ophtalmologiques</a:t>
            </a:r>
            <a:r>
              <a:rPr lang="en-US" dirty="0"/>
              <a:t> </a:t>
            </a:r>
            <a:r>
              <a:rPr lang="en-US" dirty="0" err="1"/>
              <a:t>possibles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06537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F7E04-DA93-49E5-8B48-E52843CFB5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Buts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A4C681-D93F-4544-B399-F52601FA65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Recenser</a:t>
            </a:r>
            <a:r>
              <a:rPr lang="en-US" dirty="0"/>
              <a:t> les patients avec la COVID-19 </a:t>
            </a:r>
            <a:r>
              <a:rPr lang="en-US" dirty="0" err="1"/>
              <a:t>ou</a:t>
            </a:r>
            <a:r>
              <a:rPr lang="en-US" dirty="0"/>
              <a:t> post-</a:t>
            </a:r>
            <a:r>
              <a:rPr lang="en-US" dirty="0" err="1"/>
              <a:t>vaccin</a:t>
            </a:r>
            <a:r>
              <a:rPr lang="en-US" dirty="0"/>
              <a:t> COVID-19 qui </a:t>
            </a:r>
            <a:r>
              <a:rPr lang="en-US" dirty="0" err="1"/>
              <a:t>développent</a:t>
            </a:r>
            <a:r>
              <a:rPr lang="en-US" dirty="0"/>
              <a:t> des complications </a:t>
            </a:r>
            <a:r>
              <a:rPr lang="en-US" dirty="0" err="1"/>
              <a:t>oculaires</a:t>
            </a:r>
            <a:endParaRPr lang="en-US" dirty="0"/>
          </a:p>
          <a:p>
            <a:pPr marL="514350" indent="-514350">
              <a:lnSpc>
                <a:spcPct val="200000"/>
              </a:lnSpc>
              <a:buFont typeface="+mj-lt"/>
              <a:buAutoNum type="arabicPeriod"/>
            </a:pPr>
            <a:r>
              <a:rPr lang="en-US" dirty="0" err="1"/>
              <a:t>Recenser</a:t>
            </a:r>
            <a:r>
              <a:rPr lang="en-US" dirty="0"/>
              <a:t> les patients avec maladies </a:t>
            </a:r>
            <a:r>
              <a:rPr lang="en-US" dirty="0" err="1"/>
              <a:t>oculaires</a:t>
            </a:r>
            <a:r>
              <a:rPr lang="en-US" dirty="0"/>
              <a:t> </a:t>
            </a:r>
            <a:r>
              <a:rPr lang="en-US" dirty="0" err="1"/>
              <a:t>préexistantes</a:t>
            </a:r>
            <a:r>
              <a:rPr lang="en-US" dirty="0"/>
              <a:t> qui </a:t>
            </a:r>
            <a:r>
              <a:rPr lang="en-US" dirty="0" err="1"/>
              <a:t>développent</a:t>
            </a:r>
            <a:r>
              <a:rPr lang="en-US" dirty="0"/>
              <a:t> la COVID-19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3427569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44718F7-CE4F-4D1D-BB5A-67C6C51AB5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Pourquoi</a:t>
            </a:r>
            <a:r>
              <a:rPr lang="en-US" dirty="0"/>
              <a:t> </a:t>
            </a:r>
            <a:r>
              <a:rPr lang="en-US" dirty="0" err="1"/>
              <a:t>produire</a:t>
            </a:r>
            <a:r>
              <a:rPr lang="en-US" dirty="0"/>
              <a:t> un </a:t>
            </a:r>
            <a:r>
              <a:rPr lang="en-US" dirty="0" err="1"/>
              <a:t>registre</a:t>
            </a:r>
            <a:r>
              <a:rPr lang="en-US" dirty="0"/>
              <a:t>?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4125223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99C8-726D-4EB6-966F-AABF5A5B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1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D684A-44E2-482F-9601-C367E1AB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H56</a:t>
            </a:r>
          </a:p>
          <a:p>
            <a:pPr>
              <a:lnSpc>
                <a:spcPct val="150000"/>
              </a:lnSpc>
            </a:pPr>
            <a:r>
              <a:rPr lang="en-US" dirty="0"/>
              <a:t>J0 </a:t>
            </a:r>
            <a:r>
              <a:rPr lang="en-US" dirty="0" err="1"/>
              <a:t>uvéite</a:t>
            </a:r>
            <a:r>
              <a:rPr lang="en-US" dirty="0"/>
              <a:t> </a:t>
            </a:r>
            <a:r>
              <a:rPr lang="en-US" dirty="0" err="1"/>
              <a:t>antérieure</a:t>
            </a:r>
            <a:r>
              <a:rPr lang="en-US" dirty="0"/>
              <a:t> sans lesion </a:t>
            </a:r>
            <a:r>
              <a:rPr lang="en-US" dirty="0" err="1"/>
              <a:t>rétinienne</a:t>
            </a:r>
            <a:r>
              <a:rPr lang="en-US" dirty="0"/>
              <a:t> (</a:t>
            </a:r>
            <a:r>
              <a:rPr lang="en-US" dirty="0" err="1"/>
              <a:t>présumé</a:t>
            </a:r>
            <a:r>
              <a:rPr lang="en-US" dirty="0"/>
              <a:t> </a:t>
            </a:r>
            <a:r>
              <a:rPr lang="en-US" dirty="0" err="1"/>
              <a:t>herpétique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en-US" dirty="0"/>
              <a:t>J2 </a:t>
            </a:r>
            <a:r>
              <a:rPr lang="en-US" dirty="0" err="1"/>
              <a:t>amélioration</a:t>
            </a:r>
            <a:r>
              <a:rPr lang="en-US" dirty="0"/>
              <a:t> avec </a:t>
            </a:r>
            <a:r>
              <a:rPr lang="en-US" dirty="0" err="1"/>
              <a:t>traitement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/>
              <a:t>M1 </a:t>
            </a:r>
            <a:r>
              <a:rPr lang="en-US" dirty="0" err="1"/>
              <a:t>baisse</a:t>
            </a:r>
            <a:r>
              <a:rPr lang="en-US" dirty="0"/>
              <a:t> de vision = </a:t>
            </a:r>
            <a:r>
              <a:rPr lang="en-US" dirty="0" err="1"/>
              <a:t>lésion</a:t>
            </a:r>
            <a:r>
              <a:rPr lang="en-US" dirty="0"/>
              <a:t> </a:t>
            </a:r>
            <a:r>
              <a:rPr lang="en-US" dirty="0" err="1"/>
              <a:t>rétinienne</a:t>
            </a:r>
            <a:r>
              <a:rPr lang="en-US" dirty="0"/>
              <a:t> (probable </a:t>
            </a:r>
            <a:r>
              <a:rPr lang="en-US" dirty="0" err="1"/>
              <a:t>toxoplasmose</a:t>
            </a:r>
            <a:r>
              <a:rPr lang="en-US" dirty="0"/>
              <a:t>)</a:t>
            </a:r>
          </a:p>
          <a:p>
            <a:pPr>
              <a:lnSpc>
                <a:spcPct val="150000"/>
              </a:lnSpc>
            </a:pPr>
            <a:r>
              <a:rPr lang="fr-CA" dirty="0"/>
              <a:t>Diagnostic: toxoplasmose en lien avec COVID-19?</a:t>
            </a:r>
          </a:p>
        </p:txBody>
      </p:sp>
    </p:spTree>
    <p:extLst>
      <p:ext uri="{BB962C8B-B14F-4D97-AF65-F5344CB8AC3E}">
        <p14:creationId xmlns:p14="http://schemas.microsoft.com/office/powerpoint/2010/main" val="699314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3D99C8-726D-4EB6-966F-AABF5A5BF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1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AD684A-44E2-482F-9601-C367E1ABAE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800" dirty="0"/>
              <a:t>Bilans : HLA-B27 +; </a:t>
            </a:r>
            <a:r>
              <a:rPr lang="fr-CA" sz="2800" b="1" dirty="0"/>
              <a:t>toxoplasmose IgG +, IgM −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800" dirty="0"/>
              <a:t>PCR humeur aqueuse : HSV 1/2, VZV, toxo −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800" dirty="0"/>
              <a:t>Traité avec clindamycine PO + Bactrim PO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CA" sz="2800" dirty="0"/>
              <a:t>Résolution après 3 mois</a:t>
            </a:r>
            <a:endParaRPr lang="fr-CA" sz="2800" dirty="0">
              <a:solidFill>
                <a:srgbClr val="FF0000"/>
              </a:solidFill>
            </a:endParaRPr>
          </a:p>
        </p:txBody>
      </p:sp>
      <p:pic>
        <p:nvPicPr>
          <p:cNvPr id="4" name="Picture 3" descr="A picture containing indoor, dark, lit, light&#10;&#10;Description automatically generated">
            <a:extLst>
              <a:ext uri="{FF2B5EF4-FFF2-40B4-BE49-F238E27FC236}">
                <a16:creationId xmlns:a16="http://schemas.microsoft.com/office/drawing/2014/main" id="{665E48E7-C48C-42E0-827E-A6CD4802F9A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2" r="50395"/>
          <a:stretch/>
        </p:blipFill>
        <p:spPr>
          <a:xfrm>
            <a:off x="8038599" y="1723401"/>
            <a:ext cx="3748848" cy="34111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1887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20DE48-705E-400C-B52A-44394849B1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 2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88F275-FFB7-4BC1-B04D-A1B8BE7C21E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n-US" dirty="0"/>
              <a:t>F42</a:t>
            </a:r>
          </a:p>
          <a:p>
            <a:pPr>
              <a:lnSpc>
                <a:spcPct val="150000"/>
              </a:lnSpc>
            </a:pPr>
            <a:r>
              <a:rPr lang="en-US" dirty="0"/>
              <a:t>J0 </a:t>
            </a:r>
            <a:r>
              <a:rPr lang="en-US" dirty="0" err="1"/>
              <a:t>symptômes</a:t>
            </a:r>
            <a:r>
              <a:rPr lang="en-US" dirty="0"/>
              <a:t> et test </a:t>
            </a:r>
            <a:r>
              <a:rPr lang="en-US" dirty="0" err="1"/>
              <a:t>positif</a:t>
            </a:r>
            <a:r>
              <a:rPr lang="en-US" dirty="0"/>
              <a:t> COVID-19</a:t>
            </a:r>
          </a:p>
          <a:p>
            <a:pPr>
              <a:lnSpc>
                <a:spcPct val="150000"/>
              </a:lnSpc>
            </a:pPr>
            <a:r>
              <a:rPr lang="en-US" dirty="0"/>
              <a:t>J8 </a:t>
            </a:r>
            <a:r>
              <a:rPr lang="en-US" dirty="0" err="1"/>
              <a:t>diplopie</a:t>
            </a:r>
            <a:r>
              <a:rPr lang="en-US" dirty="0"/>
              <a:t> = </a:t>
            </a:r>
            <a:r>
              <a:rPr lang="en-US" dirty="0" err="1"/>
              <a:t>paralysie</a:t>
            </a:r>
            <a:r>
              <a:rPr lang="en-US" dirty="0"/>
              <a:t> du nerf </a:t>
            </a:r>
            <a:r>
              <a:rPr lang="en-US" dirty="0" err="1"/>
              <a:t>crânien</a:t>
            </a:r>
            <a:r>
              <a:rPr lang="en-US" dirty="0"/>
              <a:t> VI droit</a:t>
            </a:r>
          </a:p>
          <a:p>
            <a:pPr>
              <a:lnSpc>
                <a:spcPct val="150000"/>
              </a:lnSpc>
            </a:pPr>
            <a:r>
              <a:rPr lang="en-US" dirty="0"/>
              <a:t>J12 restriction au </a:t>
            </a:r>
            <a:r>
              <a:rPr lang="en-US" dirty="0" err="1"/>
              <a:t>mouvement</a:t>
            </a:r>
            <a:r>
              <a:rPr lang="en-US" dirty="0"/>
              <a:t> </a:t>
            </a:r>
            <a:r>
              <a:rPr lang="en-US" dirty="0" err="1"/>
              <a:t>externe</a:t>
            </a:r>
            <a:r>
              <a:rPr lang="en-US" dirty="0"/>
              <a:t> (ET 35)</a:t>
            </a:r>
          </a:p>
          <a:p>
            <a:pPr>
              <a:lnSpc>
                <a:spcPct val="150000"/>
              </a:lnSpc>
            </a:pPr>
            <a:r>
              <a:rPr lang="en-US" dirty="0"/>
              <a:t>J53 amelioration de la restriction au </a:t>
            </a:r>
            <a:r>
              <a:rPr lang="en-US" dirty="0" err="1"/>
              <a:t>mouvement</a:t>
            </a:r>
            <a:r>
              <a:rPr lang="en-US" dirty="0"/>
              <a:t> (ET 8)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256730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8B9AFE-E4F7-483E-96D6-E99A14BC71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Pour le </a:t>
            </a:r>
            <a:r>
              <a:rPr lang="en-US" dirty="0" err="1"/>
              <a:t>clinicien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7AE5CF-1963-4163-BBE2-6B3E9510F6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Connaître</a:t>
            </a:r>
            <a:r>
              <a:rPr lang="en-US" dirty="0"/>
              <a:t> les manifestations </a:t>
            </a:r>
            <a:r>
              <a:rPr lang="en-US" dirty="0" err="1"/>
              <a:t>possibles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Être</a:t>
            </a:r>
            <a:r>
              <a:rPr lang="en-US" dirty="0"/>
              <a:t> </a:t>
            </a:r>
            <a:r>
              <a:rPr lang="en-US" dirty="0" err="1"/>
              <a:t>sensibiliser</a:t>
            </a:r>
            <a:r>
              <a:rPr lang="en-US" dirty="0"/>
              <a:t> à la </a:t>
            </a:r>
            <a:r>
              <a:rPr lang="en-US" dirty="0" err="1"/>
              <a:t>possibilité</a:t>
            </a:r>
            <a:r>
              <a:rPr lang="en-US" dirty="0"/>
              <a:t> de complications de la COVID-19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Rechercher</a:t>
            </a:r>
            <a:r>
              <a:rPr lang="en-US" dirty="0"/>
              <a:t> les trouvailles à </a:t>
            </a:r>
            <a:r>
              <a:rPr lang="en-US" dirty="0" err="1"/>
              <a:t>l’examen</a:t>
            </a:r>
            <a:r>
              <a:rPr lang="en-US" dirty="0"/>
              <a:t> </a:t>
            </a:r>
            <a:r>
              <a:rPr lang="en-US" dirty="0" err="1"/>
              <a:t>ophtalmologique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en-US" dirty="0" err="1"/>
              <a:t>Conseiller</a:t>
            </a:r>
            <a:r>
              <a:rPr lang="en-US" dirty="0"/>
              <a:t> les patients sur </a:t>
            </a:r>
            <a:r>
              <a:rPr lang="en-US" dirty="0" err="1"/>
              <a:t>l’effet</a:t>
            </a:r>
            <a:r>
              <a:rPr lang="en-US" dirty="0"/>
              <a:t> de la COVID-19 sur les </a:t>
            </a:r>
            <a:r>
              <a:rPr lang="en-US" dirty="0" err="1"/>
              <a:t>yeux</a:t>
            </a:r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5084171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319239-F315-4829-AA68-D7B2F952C6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Pour le </a:t>
            </a:r>
            <a:r>
              <a:rPr lang="en-US" dirty="0" err="1"/>
              <a:t>chercheur</a:t>
            </a:r>
            <a:endParaRPr lang="fr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D8B312-5C71-44D3-BE0E-6191C36A910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dirty="0" err="1"/>
              <a:t>Comprendre</a:t>
            </a:r>
            <a:r>
              <a:rPr lang="en-US" dirty="0"/>
              <a:t> les </a:t>
            </a:r>
            <a:r>
              <a:rPr lang="en-US" dirty="0" err="1"/>
              <a:t>phénotypes</a:t>
            </a:r>
            <a:r>
              <a:rPr lang="en-US" dirty="0"/>
              <a:t> des </a:t>
            </a:r>
            <a:r>
              <a:rPr lang="en-US" dirty="0" err="1"/>
              <a:t>présentations</a:t>
            </a:r>
            <a:r>
              <a:rPr lang="en-US" dirty="0"/>
              <a:t> de la COVID-19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Étudier</a:t>
            </a:r>
            <a:r>
              <a:rPr lang="en-US" dirty="0"/>
              <a:t> la </a:t>
            </a:r>
            <a:r>
              <a:rPr lang="en-US" dirty="0" err="1"/>
              <a:t>pathophysiologie</a:t>
            </a:r>
            <a:r>
              <a:rPr lang="en-US" dirty="0"/>
              <a:t> de la COVID-19 </a:t>
            </a:r>
            <a:r>
              <a:rPr lang="en-US" dirty="0" err="1"/>
              <a:t>selon</a:t>
            </a:r>
            <a:r>
              <a:rPr lang="en-US" dirty="0"/>
              <a:t> les manifestations</a:t>
            </a:r>
          </a:p>
          <a:p>
            <a:pPr>
              <a:lnSpc>
                <a:spcPct val="150000"/>
              </a:lnSpc>
            </a:pPr>
            <a:r>
              <a:rPr lang="en-US" dirty="0" err="1"/>
              <a:t>Évaluer</a:t>
            </a:r>
            <a:r>
              <a:rPr lang="en-US" dirty="0"/>
              <a:t> </a:t>
            </a:r>
            <a:r>
              <a:rPr lang="en-US" dirty="0" err="1"/>
              <a:t>l’impact</a:t>
            </a:r>
            <a:r>
              <a:rPr lang="en-US" dirty="0"/>
              <a:t> de la COVID-19 sur la </a:t>
            </a:r>
            <a:r>
              <a:rPr lang="en-US" dirty="0" err="1"/>
              <a:t>santé</a:t>
            </a:r>
            <a:r>
              <a:rPr lang="en-US" dirty="0"/>
              <a:t> </a:t>
            </a:r>
            <a:r>
              <a:rPr lang="en-US" dirty="0" err="1"/>
              <a:t>oculaire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86405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18041</TotalTime>
  <Words>345</Words>
  <Application>Microsoft Office PowerPoint</Application>
  <PresentationFormat>Widescreen</PresentationFormat>
  <Paragraphs>50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Registre de manifestations ophtalmologiques de la COVID-19</vt:lpstr>
      <vt:lpstr>Introduction</vt:lpstr>
      <vt:lpstr>Buts</vt:lpstr>
      <vt:lpstr>Pourquoi produire un registre?</vt:lpstr>
      <vt:lpstr>Cas 1</vt:lpstr>
      <vt:lpstr>Cas 1</vt:lpstr>
      <vt:lpstr>Cas 2</vt:lpstr>
      <vt:lpstr>Pour le clinicien</vt:lpstr>
      <vt:lpstr>Pour le chercheur</vt:lpstr>
      <vt:lpstr>Pour le patient, le grand public</vt:lpstr>
      <vt:lpstr>Conclusion</vt:lpstr>
      <vt:lpstr>Merci beaucoup!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Réévaluation des équations de fonction rénale préopératoire et survie à long terme</dc:title>
  <dc:creator>Mélanie</dc:creator>
  <cp:lastModifiedBy>Mélanie Hébert</cp:lastModifiedBy>
  <cp:revision>274</cp:revision>
  <dcterms:created xsi:type="dcterms:W3CDTF">2018-05-13T23:13:01Z</dcterms:created>
  <dcterms:modified xsi:type="dcterms:W3CDTF">2021-05-21T22:38:34Z</dcterms:modified>
</cp:coreProperties>
</file>