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121851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1pPr>
    <a:lvl2pPr marL="609258" algn="l" defTabSz="121851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2pPr>
    <a:lvl3pPr marL="1218515" algn="l" defTabSz="121851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3pPr>
    <a:lvl4pPr marL="1827772" algn="l" defTabSz="121851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4pPr>
    <a:lvl5pPr marL="2437029" algn="l" defTabSz="121851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5pPr>
    <a:lvl6pPr marL="3046287" algn="l" defTabSz="121851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6pPr>
    <a:lvl7pPr marL="3655544" algn="l" defTabSz="121851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7pPr>
    <a:lvl8pPr marL="4264801" algn="l" defTabSz="121851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8pPr>
    <a:lvl9pPr marL="4874059" algn="l" defTabSz="121851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D4298"/>
    <a:srgbClr val="20B7EA"/>
    <a:srgbClr val="D91537"/>
    <a:srgbClr val="8CC63E"/>
    <a:srgbClr val="7C4298"/>
    <a:srgbClr val="1DB7EB"/>
    <a:srgbClr val="D91636"/>
    <a:srgbClr val="71277A"/>
    <a:srgbClr val="34B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683" autoAdjust="0"/>
    <p:restoredTop sz="92947" autoAdjust="0"/>
  </p:normalViewPr>
  <p:slideViewPr>
    <p:cSldViewPr>
      <p:cViewPr>
        <p:scale>
          <a:sx n="70" d="100"/>
          <a:sy n="70" d="100"/>
        </p:scale>
        <p:origin x="-317" y="269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4B9575-FA9B-4B92-84BA-DCA676DA09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A6BAAA-FB5E-4341-9C2E-73E0CDB546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B0427-ED55-4E13-918C-73041DD60C8C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1BD21E-AE88-45A9-A6EC-5A37ACE658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3607E-C35B-444A-A8D9-5AE899ABCD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79782-4214-44FE-8E08-A4B69C8D0F3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8060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00FE-D5CA-4188-83FB-5DCC0B1CCC80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FF7BF-93D5-45E7-B953-7287C26CA82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15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2462" rtl="0" eaLnBrk="1" latinLnBrk="0" hangingPunct="1">
      <a:defRPr sz="1250" kern="1200">
        <a:solidFill>
          <a:schemeClr val="tx1"/>
        </a:solidFill>
        <a:latin typeface="+mn-lt"/>
        <a:ea typeface="+mn-ea"/>
        <a:cs typeface="+mn-cs"/>
      </a:defRPr>
    </a:lvl1pPr>
    <a:lvl2pPr marL="476231" algn="l" defTabSz="952462" rtl="0" eaLnBrk="1" latinLnBrk="0" hangingPunct="1">
      <a:defRPr sz="1250" kern="1200">
        <a:solidFill>
          <a:schemeClr val="tx1"/>
        </a:solidFill>
        <a:latin typeface="+mn-lt"/>
        <a:ea typeface="+mn-ea"/>
        <a:cs typeface="+mn-cs"/>
      </a:defRPr>
    </a:lvl2pPr>
    <a:lvl3pPr marL="952462" algn="l" defTabSz="952462" rtl="0" eaLnBrk="1" latinLnBrk="0" hangingPunct="1">
      <a:defRPr sz="1250" kern="1200">
        <a:solidFill>
          <a:schemeClr val="tx1"/>
        </a:solidFill>
        <a:latin typeface="+mn-lt"/>
        <a:ea typeface="+mn-ea"/>
        <a:cs typeface="+mn-cs"/>
      </a:defRPr>
    </a:lvl3pPr>
    <a:lvl4pPr marL="1428693" algn="l" defTabSz="952462" rtl="0" eaLnBrk="1" latinLnBrk="0" hangingPunct="1">
      <a:defRPr sz="1250" kern="1200">
        <a:solidFill>
          <a:schemeClr val="tx1"/>
        </a:solidFill>
        <a:latin typeface="+mn-lt"/>
        <a:ea typeface="+mn-ea"/>
        <a:cs typeface="+mn-cs"/>
      </a:defRPr>
    </a:lvl4pPr>
    <a:lvl5pPr marL="1904923" algn="l" defTabSz="952462" rtl="0" eaLnBrk="1" latinLnBrk="0" hangingPunct="1">
      <a:defRPr sz="1250" kern="1200">
        <a:solidFill>
          <a:schemeClr val="tx1"/>
        </a:solidFill>
        <a:latin typeface="+mn-lt"/>
        <a:ea typeface="+mn-ea"/>
        <a:cs typeface="+mn-cs"/>
      </a:defRPr>
    </a:lvl5pPr>
    <a:lvl6pPr marL="2381154" algn="l" defTabSz="952462" rtl="0" eaLnBrk="1" latinLnBrk="0" hangingPunct="1">
      <a:defRPr sz="1250" kern="1200">
        <a:solidFill>
          <a:schemeClr val="tx1"/>
        </a:solidFill>
        <a:latin typeface="+mn-lt"/>
        <a:ea typeface="+mn-ea"/>
        <a:cs typeface="+mn-cs"/>
      </a:defRPr>
    </a:lvl6pPr>
    <a:lvl7pPr marL="2857385" algn="l" defTabSz="952462" rtl="0" eaLnBrk="1" latinLnBrk="0" hangingPunct="1">
      <a:defRPr sz="1250" kern="1200">
        <a:solidFill>
          <a:schemeClr val="tx1"/>
        </a:solidFill>
        <a:latin typeface="+mn-lt"/>
        <a:ea typeface="+mn-ea"/>
        <a:cs typeface="+mn-cs"/>
      </a:defRPr>
    </a:lvl7pPr>
    <a:lvl8pPr marL="3333616" algn="l" defTabSz="952462" rtl="0" eaLnBrk="1" latinLnBrk="0" hangingPunct="1">
      <a:defRPr sz="1250" kern="1200">
        <a:solidFill>
          <a:schemeClr val="tx1"/>
        </a:solidFill>
        <a:latin typeface="+mn-lt"/>
        <a:ea typeface="+mn-ea"/>
        <a:cs typeface="+mn-cs"/>
      </a:defRPr>
    </a:lvl8pPr>
    <a:lvl9pPr marL="3809847" algn="l" defTabSz="952462" rtl="0" eaLnBrk="1" latinLnBrk="0" hangingPunct="1">
      <a:defRPr sz="12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40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59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218798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49" indent="-457049" algn="l" defTabSz="1218798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0" kern="1200">
          <a:solidFill>
            <a:schemeClr val="tx1"/>
          </a:solidFill>
          <a:latin typeface="+mn-lt"/>
          <a:ea typeface="+mn-ea"/>
          <a:cs typeface="+mn-cs"/>
        </a:defRPr>
      </a:lvl1pPr>
      <a:lvl2pPr marL="990273" indent="-380874" algn="l" defTabSz="1218798" rtl="0" eaLnBrk="1" latinLnBrk="0" hangingPunct="1">
        <a:spcBef>
          <a:spcPct val="20000"/>
        </a:spcBef>
        <a:buFont typeface="Arial" panose="020B0604020202020204" pitchFamily="34" charset="0"/>
        <a:buChar char="–"/>
        <a:defRPr sz="3724" kern="1200">
          <a:solidFill>
            <a:schemeClr val="tx1"/>
          </a:solidFill>
          <a:latin typeface="+mn-lt"/>
          <a:ea typeface="+mn-ea"/>
          <a:cs typeface="+mn-cs"/>
        </a:defRPr>
      </a:lvl2pPr>
      <a:lvl3pPr marL="1523499" indent="-304699" algn="l" defTabSz="1218798" rtl="0" eaLnBrk="1" latinLnBrk="0" hangingPunct="1">
        <a:spcBef>
          <a:spcPct val="20000"/>
        </a:spcBef>
        <a:buFont typeface="Arial" panose="020B0604020202020204" pitchFamily="34" charset="0"/>
        <a:buChar char="•"/>
        <a:defRPr sz="3188" kern="1200">
          <a:solidFill>
            <a:schemeClr val="tx1"/>
          </a:solidFill>
          <a:latin typeface="+mn-lt"/>
          <a:ea typeface="+mn-ea"/>
          <a:cs typeface="+mn-cs"/>
        </a:defRPr>
      </a:lvl3pPr>
      <a:lvl4pPr marL="2132897" indent="-304699" algn="l" defTabSz="1218798" rtl="0" eaLnBrk="1" latinLnBrk="0" hangingPunct="1">
        <a:spcBef>
          <a:spcPct val="20000"/>
        </a:spcBef>
        <a:buFont typeface="Arial" panose="020B0604020202020204" pitchFamily="34" charset="0"/>
        <a:buChar char="–"/>
        <a:defRPr sz="2680" kern="1200">
          <a:solidFill>
            <a:schemeClr val="tx1"/>
          </a:solidFill>
          <a:latin typeface="+mn-lt"/>
          <a:ea typeface="+mn-ea"/>
          <a:cs typeface="+mn-cs"/>
        </a:defRPr>
      </a:lvl4pPr>
      <a:lvl5pPr marL="2742297" indent="-304699" algn="l" defTabSz="1218798" rtl="0" eaLnBrk="1" latinLnBrk="0" hangingPunct="1">
        <a:spcBef>
          <a:spcPct val="20000"/>
        </a:spcBef>
        <a:buFont typeface="Arial" panose="020B0604020202020204" pitchFamily="34" charset="0"/>
        <a:buChar char="»"/>
        <a:defRPr sz="2680" kern="1200">
          <a:solidFill>
            <a:schemeClr val="tx1"/>
          </a:solidFill>
          <a:latin typeface="+mn-lt"/>
          <a:ea typeface="+mn-ea"/>
          <a:cs typeface="+mn-cs"/>
        </a:defRPr>
      </a:lvl5pPr>
      <a:lvl6pPr marL="3351696" indent="-304699" algn="l" defTabSz="12187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6pPr>
      <a:lvl7pPr marL="3961096" indent="-304699" algn="l" defTabSz="12187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7pPr>
      <a:lvl8pPr marL="4570494" indent="-304699" algn="l" defTabSz="12187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8pPr>
      <a:lvl9pPr marL="5179894" indent="-304699" algn="l" defTabSz="12187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798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399" algn="l" defTabSz="1218798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798" algn="l" defTabSz="1218798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8197" algn="l" defTabSz="1218798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7597" algn="l" defTabSz="1218798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6995" algn="l" defTabSz="1218798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6395" algn="l" defTabSz="1218798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5794" algn="l" defTabSz="1218798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5194" algn="l" defTabSz="1218798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>
            <a:extLst>
              <a:ext uri="{FF2B5EF4-FFF2-40B4-BE49-F238E27FC236}">
                <a16:creationId xmlns:a16="http://schemas.microsoft.com/office/drawing/2014/main" id="{200EEC97-2F73-4120-9873-C18FDDF45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386" y="4647966"/>
            <a:ext cx="1487852" cy="2110505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1232" tIns="50770" rIns="105914" bIns="105914"/>
          <a:lstStyle/>
          <a:p>
            <a:pPr defTabSz="268552" eaLnBrk="0" hangingPunct="0">
              <a:spcBef>
                <a:spcPct val="50000"/>
              </a:spcBef>
            </a:pPr>
            <a:r>
              <a:rPr lang="fr-CA" sz="1551" b="1" cap="all" dirty="0">
                <a:solidFill>
                  <a:schemeClr val="accent1"/>
                </a:solidFill>
              </a:rPr>
              <a:t>financement</a:t>
            </a:r>
          </a:p>
          <a:p>
            <a:pPr>
              <a:lnSpc>
                <a:spcPct val="118000"/>
              </a:lnSpc>
            </a:pPr>
            <a:r>
              <a:rPr lang="fr-CA" sz="940" dirty="0">
                <a:cs typeface="Arial" charset="0"/>
              </a:rPr>
              <a:t>Cette initiative bénéficie du soutien financier du Réseau de recherche en santé de la vision et des fonds philanthropiques du vice-décanat à la recherche et au développement de l’Université de Montréal.</a:t>
            </a:r>
            <a:endParaRPr lang="fr-CA" sz="940" dirty="0"/>
          </a:p>
        </p:txBody>
      </p:sp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124766" y="427613"/>
            <a:ext cx="8596299" cy="819134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fr-CA" sz="1094" b="1" dirty="0">
                <a:latin typeface="+mn-lt"/>
                <a:cs typeface="Times New Roman" panose="02020603050405020304" pitchFamily="18" charset="0"/>
              </a:rPr>
              <a:t>Hébert M</a:t>
            </a:r>
            <a:r>
              <a:rPr lang="fr-CA" sz="1094" b="1" baseline="30000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fr-CA" sz="1094" b="1" dirty="0">
                <a:latin typeface="+mn-lt"/>
                <a:cs typeface="Times New Roman" panose="02020603050405020304" pitchFamily="18" charset="0"/>
              </a:rPr>
              <a:t>, Bouhout S</a:t>
            </a:r>
            <a:r>
              <a:rPr lang="fr-CA" sz="1094" b="1" baseline="30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fr-CA" sz="1094" b="1" dirty="0">
                <a:latin typeface="+mn-lt"/>
                <a:cs typeface="Times New Roman" panose="02020603050405020304" pitchFamily="18" charset="0"/>
              </a:rPr>
              <a:t>, Freeman E</a:t>
            </a:r>
            <a:r>
              <a:rPr lang="fr-CA" sz="1094" b="1" baseline="300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fr-CA" sz="1094" b="1" dirty="0">
                <a:latin typeface="+mn-lt"/>
                <a:cs typeface="Times New Roman" panose="02020603050405020304" pitchFamily="18" charset="0"/>
              </a:rPr>
              <a:t>, Aubin MJ</a:t>
            </a:r>
            <a:r>
              <a:rPr lang="fr-CA" sz="1094" b="1" baseline="30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fr-CA" sz="1094" b="1" dirty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fr-CA" sz="1094" baseline="30000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fr-CA" sz="1094" dirty="0">
                <a:latin typeface="+mn-lt"/>
                <a:cs typeface="Times New Roman" panose="02020603050405020304" pitchFamily="18" charset="0"/>
              </a:rPr>
              <a:t> Département d’ophtalmologie, Hôpital du Saint-Sacrement, CHU de Québec – Université Laval, Québec, Canada</a:t>
            </a:r>
          </a:p>
          <a:p>
            <a:pPr>
              <a:spcBef>
                <a:spcPct val="20000"/>
              </a:spcBef>
            </a:pPr>
            <a:r>
              <a:rPr lang="fr-CA" sz="1094" baseline="30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fr-CA" sz="1094" dirty="0">
                <a:latin typeface="+mn-lt"/>
                <a:cs typeface="Times New Roman" panose="02020603050405020304" pitchFamily="18" charset="0"/>
              </a:rPr>
              <a:t> Département d’ophtalmologie, CUO – Hôpital Maisonneuve-Rosemont, Montréal, Canada</a:t>
            </a:r>
          </a:p>
          <a:p>
            <a:pPr>
              <a:spcBef>
                <a:spcPct val="20000"/>
              </a:spcBef>
            </a:pPr>
            <a:r>
              <a:rPr lang="fr-CA" sz="1094" baseline="300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fr-CA" sz="1094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fr-CA" sz="1094" dirty="0" err="1">
                <a:latin typeface="+mn-lt"/>
                <a:cs typeface="Times New Roman" panose="02020603050405020304" pitchFamily="18" charset="0"/>
              </a:rPr>
              <a:t>School</a:t>
            </a:r>
            <a:r>
              <a:rPr lang="fr-CA" sz="1094" dirty="0">
                <a:latin typeface="+mn-lt"/>
                <a:cs typeface="Times New Roman" panose="02020603050405020304" pitchFamily="18" charset="0"/>
              </a:rPr>
              <a:t> of </a:t>
            </a:r>
            <a:r>
              <a:rPr lang="fr-CA" sz="1094" dirty="0" err="1">
                <a:latin typeface="+mn-lt"/>
                <a:cs typeface="Times New Roman" panose="02020603050405020304" pitchFamily="18" charset="0"/>
              </a:rPr>
              <a:t>Epidemiology</a:t>
            </a:r>
            <a:r>
              <a:rPr lang="fr-CA" sz="1094" dirty="0">
                <a:latin typeface="+mn-lt"/>
                <a:cs typeface="Times New Roman" panose="02020603050405020304" pitchFamily="18" charset="0"/>
              </a:rPr>
              <a:t> and Public </a:t>
            </a:r>
            <a:r>
              <a:rPr lang="fr-CA" sz="1094" dirty="0" err="1">
                <a:latin typeface="+mn-lt"/>
                <a:cs typeface="Times New Roman" panose="02020603050405020304" pitchFamily="18" charset="0"/>
              </a:rPr>
              <a:t>Health</a:t>
            </a:r>
            <a:r>
              <a:rPr lang="fr-CA" sz="1094" dirty="0">
                <a:latin typeface="+mn-lt"/>
                <a:cs typeface="Times New Roman" panose="02020603050405020304" pitchFamily="18" charset="0"/>
              </a:rPr>
              <a:t>, Université d’Ottawa, Ottawa, Canada</a:t>
            </a:r>
            <a:endParaRPr lang="fr-CA" sz="1094" baseline="300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fr-CA" sz="1094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453" y="1257178"/>
            <a:ext cx="3209032" cy="21718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1232" tIns="50770" rIns="105914" bIns="105914"/>
          <a:lstStyle/>
          <a:p>
            <a:pPr defTabSz="268552" eaLnBrk="0" hangingPunct="0">
              <a:spcBef>
                <a:spcPct val="50000"/>
              </a:spcBef>
            </a:pPr>
            <a:r>
              <a:rPr lang="fr-CA" sz="1551" b="1" cap="all" dirty="0">
                <a:solidFill>
                  <a:schemeClr val="accent1"/>
                </a:solidFill>
              </a:rPr>
              <a:t>But</a:t>
            </a:r>
          </a:p>
          <a:p>
            <a:pPr algn="just" defTabSz="268552" eaLnBrk="0" hangingPunct="0">
              <a:lnSpc>
                <a:spcPct val="118000"/>
              </a:lnSpc>
              <a:spcBef>
                <a:spcPts val="656"/>
              </a:spcBef>
            </a:pPr>
            <a:r>
              <a:rPr lang="fr-CA" sz="1094" dirty="0"/>
              <a:t>Le nouveau coronavirus SARS-CoV-2 peut créer une réaction inflammatoire et thrombogène importante pouvant mener à des complications oculaires.</a:t>
            </a:r>
          </a:p>
          <a:p>
            <a:pPr algn="just" defTabSz="268552" eaLnBrk="0" hangingPunct="0">
              <a:lnSpc>
                <a:spcPct val="118000"/>
              </a:lnSpc>
              <a:spcBef>
                <a:spcPts val="656"/>
              </a:spcBef>
            </a:pPr>
            <a:r>
              <a:rPr lang="fr-CA" sz="1094" dirty="0"/>
              <a:t>Il est important d’informer les cliniciens de l’éventail des complications et des manifestations possibles de cette nouvelle entité. Le registre COVER a pour but de colliger les manifestations oculaires de la COVID-19.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09810" y="4649390"/>
            <a:ext cx="5451296" cy="2110506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1232" tIns="50770" rIns="105914" bIns="105914"/>
          <a:lstStyle/>
          <a:p>
            <a:pPr defTabSz="268552" eaLnBrk="0" hangingPunct="0">
              <a:spcBef>
                <a:spcPct val="50000"/>
              </a:spcBef>
            </a:pPr>
            <a:r>
              <a:rPr lang="fr-CA" sz="1551" b="1" cap="all" dirty="0">
                <a:solidFill>
                  <a:schemeClr val="accent1"/>
                </a:solidFill>
              </a:rPr>
              <a:t>Impact</a:t>
            </a:r>
          </a:p>
          <a:p>
            <a:pPr defTabSz="268552" eaLnBrk="0" hangingPunct="0">
              <a:spcBef>
                <a:spcPct val="50000"/>
              </a:spcBef>
            </a:pPr>
            <a:r>
              <a:rPr lang="fr-CA" sz="1094" b="1" dirty="0">
                <a:cs typeface="Arial" charset="0"/>
              </a:rPr>
              <a:t>Pour le chercheur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90" dirty="0" err="1"/>
              <a:t>Comprendre</a:t>
            </a:r>
            <a:r>
              <a:rPr lang="en-US" sz="1090" dirty="0"/>
              <a:t> les </a:t>
            </a:r>
            <a:r>
              <a:rPr lang="en-US" sz="1090" dirty="0" err="1"/>
              <a:t>phénotypes</a:t>
            </a:r>
            <a:r>
              <a:rPr lang="en-US" sz="1090" dirty="0"/>
              <a:t> des </a:t>
            </a:r>
            <a:r>
              <a:rPr lang="en-US" sz="1090" dirty="0" err="1"/>
              <a:t>présentations</a:t>
            </a:r>
            <a:r>
              <a:rPr lang="en-US" sz="1090" dirty="0"/>
              <a:t> de la COVID-19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90" dirty="0" err="1"/>
              <a:t>Étudier</a:t>
            </a:r>
            <a:r>
              <a:rPr lang="en-US" sz="1090" dirty="0"/>
              <a:t> la </a:t>
            </a:r>
            <a:r>
              <a:rPr lang="en-US" sz="1090" dirty="0" err="1"/>
              <a:t>pathophysiologie</a:t>
            </a:r>
            <a:r>
              <a:rPr lang="en-US" sz="1090" dirty="0"/>
              <a:t> de la COVID-19 </a:t>
            </a:r>
            <a:r>
              <a:rPr lang="en-US" sz="1090" dirty="0" err="1"/>
              <a:t>selon</a:t>
            </a:r>
            <a:r>
              <a:rPr lang="en-US" sz="1090" dirty="0"/>
              <a:t> les manifestations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90" dirty="0" err="1"/>
              <a:t>Évaluer</a:t>
            </a:r>
            <a:r>
              <a:rPr lang="en-US" sz="1090" dirty="0"/>
              <a:t> </a:t>
            </a:r>
            <a:r>
              <a:rPr lang="en-US" sz="1090" dirty="0" err="1"/>
              <a:t>l’impact</a:t>
            </a:r>
            <a:r>
              <a:rPr lang="en-US" sz="1090" dirty="0"/>
              <a:t> de la COVID-19 sur la </a:t>
            </a:r>
            <a:r>
              <a:rPr lang="en-US" sz="1090" dirty="0" err="1"/>
              <a:t>santé</a:t>
            </a:r>
            <a:r>
              <a:rPr lang="en-US" sz="1090" dirty="0"/>
              <a:t> </a:t>
            </a:r>
            <a:r>
              <a:rPr lang="en-US" sz="1090" dirty="0" err="1"/>
              <a:t>oculaire</a:t>
            </a:r>
            <a:endParaRPr lang="en-US" sz="1090" dirty="0"/>
          </a:p>
          <a:p>
            <a:pPr algn="just" defTabSz="268552">
              <a:lnSpc>
                <a:spcPct val="118000"/>
              </a:lnSpc>
              <a:spcBef>
                <a:spcPct val="50000"/>
              </a:spcBef>
            </a:pPr>
            <a:r>
              <a:rPr lang="fr-CA" sz="1094" b="1" dirty="0">
                <a:cs typeface="Arial" charset="0"/>
              </a:rPr>
              <a:t>Pour le clinicien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90" dirty="0"/>
              <a:t>Se </a:t>
            </a:r>
            <a:r>
              <a:rPr lang="en-US" sz="1090" dirty="0" err="1"/>
              <a:t>sensibiliser</a:t>
            </a:r>
            <a:r>
              <a:rPr lang="en-US" sz="1090" dirty="0"/>
              <a:t> aux </a:t>
            </a:r>
            <a:r>
              <a:rPr lang="en-US" sz="1090" dirty="0" err="1"/>
              <a:t>présentations</a:t>
            </a:r>
            <a:r>
              <a:rPr lang="en-US" sz="1090" dirty="0"/>
              <a:t> </a:t>
            </a:r>
            <a:r>
              <a:rPr lang="en-US" sz="1090" dirty="0" err="1"/>
              <a:t>possibles</a:t>
            </a:r>
            <a:r>
              <a:rPr lang="en-US" sz="1090" dirty="0"/>
              <a:t> de la COVID-19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/>
              <a:t>Comprendre comment la COVID-19 influence les conditions oculaires préexistantes </a:t>
            </a:r>
            <a:endParaRPr lang="fr-CA" sz="1094" b="1" dirty="0"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09809" y="1246748"/>
            <a:ext cx="8657427" cy="333438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1232" tIns="50770" rIns="105914" bIns="105914" numCol="1" spcCol="720685"/>
          <a:lstStyle/>
          <a:p>
            <a:pPr defTabSz="268552" eaLnBrk="0" hangingPunct="0">
              <a:spcBef>
                <a:spcPct val="50000"/>
              </a:spcBef>
            </a:pPr>
            <a:r>
              <a:rPr lang="fr-CA" sz="1551" b="1" cap="all" dirty="0">
                <a:solidFill>
                  <a:schemeClr val="accent1"/>
                </a:solidFill>
              </a:rPr>
              <a:t>Exemple de cas rapportés</a:t>
            </a:r>
          </a:p>
          <a:p>
            <a:pPr defTabSz="268552" eaLnBrk="0" hangingPunct="0">
              <a:spcBef>
                <a:spcPct val="50000"/>
              </a:spcBef>
            </a:pPr>
            <a:endParaRPr lang="fr-CA" sz="846" dirty="0">
              <a:latin typeface="+mj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4453" y="3504005"/>
            <a:ext cx="3209032" cy="325446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1232" tIns="50770" rIns="105914" bIns="105914"/>
          <a:lstStyle/>
          <a:p>
            <a:pPr marL="112536" indent="-112536" defTabSz="268552" eaLnBrk="0" hangingPunct="0">
              <a:spcBef>
                <a:spcPct val="50000"/>
              </a:spcBef>
            </a:pPr>
            <a:r>
              <a:rPr lang="fr-CA" sz="1551" b="1" cap="all" dirty="0">
                <a:solidFill>
                  <a:schemeClr val="accent1"/>
                </a:solidFill>
              </a:rPr>
              <a:t>Description</a:t>
            </a:r>
          </a:p>
          <a:p>
            <a:pPr algn="just" defTabSz="268552" eaLnBrk="0" hangingPunct="0">
              <a:lnSpc>
                <a:spcPct val="118000"/>
              </a:lnSpc>
              <a:spcBef>
                <a:spcPct val="50000"/>
              </a:spcBef>
            </a:pPr>
            <a:r>
              <a:rPr lang="fr-CA" sz="1094" dirty="0"/>
              <a:t>Banque de données</a:t>
            </a:r>
            <a:r>
              <a:rPr lang="fr-CA" sz="1094" baseline="30000" dirty="0"/>
              <a:t>1</a:t>
            </a:r>
            <a:r>
              <a:rPr lang="fr-CA" sz="1094" dirty="0"/>
              <a:t> dénominalisées pour recenser (1) les patients avec la COVID-19 ou post-vaccin COVID-19 qui développent des complications oculaires et (2) les patients avec maladies oculaires préexistantes qui développent la COVID-19. </a:t>
            </a:r>
          </a:p>
          <a:p>
            <a:pPr algn="just" defTabSz="268552" eaLnBrk="0" hangingPunct="0">
              <a:lnSpc>
                <a:spcPct val="118000"/>
              </a:lnSpc>
              <a:spcBef>
                <a:spcPct val="50000"/>
              </a:spcBef>
            </a:pPr>
            <a:r>
              <a:rPr lang="fr-CA" sz="1094" dirty="0"/>
              <a:t>Description des trouvailles à l’examen oculaire par parties de l’œil affectées, ainsi que l’évolution des maladies oculaires préexistantes lors d’une infection à la COVID-19.</a:t>
            </a:r>
          </a:p>
          <a:p>
            <a:pPr algn="just" defTabSz="268552" eaLnBrk="0" hangingPunct="0">
              <a:lnSpc>
                <a:spcPct val="118000"/>
              </a:lnSpc>
              <a:spcBef>
                <a:spcPct val="50000"/>
              </a:spcBef>
            </a:pPr>
            <a:r>
              <a:rPr lang="fr-CA" sz="1094" dirty="0"/>
              <a:t>Soutien de plusieurs sociétés d’ophtalmologie (COS, CGS, ACUPO, CRS, CUS, CSOPS, CAPHGO, AMOQ), diffusion  auprès des cliniciens à deux reprises et partage des données pan-canadien.</a:t>
            </a: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8976320" y="4649390"/>
            <a:ext cx="1487852" cy="2109081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1232" tIns="50770" rIns="105914" bIns="105914"/>
          <a:lstStyle/>
          <a:p>
            <a:pPr defTabSz="268552" eaLnBrk="0" hangingPunct="0">
              <a:spcBef>
                <a:spcPct val="50000"/>
              </a:spcBef>
            </a:pPr>
            <a:r>
              <a:rPr lang="fr-CA" sz="1551" b="1" cap="all" dirty="0">
                <a:solidFill>
                  <a:schemeClr val="accent1"/>
                </a:solidFill>
              </a:rPr>
              <a:t>Références</a:t>
            </a:r>
          </a:p>
          <a:p>
            <a:pPr algn="just">
              <a:spcBef>
                <a:spcPts val="84"/>
              </a:spcBef>
            </a:pPr>
            <a:r>
              <a:rPr lang="fr-CA" sz="938" dirty="0">
                <a:cs typeface="Arial" charset="0"/>
              </a:rPr>
              <a:t>[1] Hébert M, </a:t>
            </a:r>
            <a:r>
              <a:rPr lang="fr-CA" sz="938" dirty="0" err="1">
                <a:cs typeface="Arial" charset="0"/>
              </a:rPr>
              <a:t>Buys</a:t>
            </a:r>
            <a:r>
              <a:rPr lang="fr-CA" sz="938" dirty="0">
                <a:cs typeface="Arial" charset="0"/>
              </a:rPr>
              <a:t> YM, </a:t>
            </a:r>
            <a:r>
              <a:rPr lang="fr-CA" sz="938" dirty="0" err="1">
                <a:cs typeface="Arial" charset="0"/>
              </a:rPr>
              <a:t>Damji</a:t>
            </a:r>
            <a:r>
              <a:rPr lang="fr-CA" sz="938" dirty="0">
                <a:cs typeface="Arial" charset="0"/>
              </a:rPr>
              <a:t> KF, Yin VT, Aubin MJ. Data </a:t>
            </a:r>
            <a:r>
              <a:rPr lang="fr-CA" sz="938" dirty="0" err="1">
                <a:cs typeface="Arial" charset="0"/>
              </a:rPr>
              <a:t>reporting</a:t>
            </a:r>
            <a:r>
              <a:rPr lang="fr-CA" sz="938" dirty="0">
                <a:cs typeface="Arial" charset="0"/>
              </a:rPr>
              <a:t> in </a:t>
            </a:r>
            <a:r>
              <a:rPr lang="fr-CA" sz="938" dirty="0" err="1">
                <a:cs typeface="Arial" charset="0"/>
              </a:rPr>
              <a:t>ophthalmology</a:t>
            </a:r>
            <a:r>
              <a:rPr lang="fr-CA" sz="938" dirty="0">
                <a:cs typeface="Arial" charset="0"/>
              </a:rPr>
              <a:t> </a:t>
            </a:r>
            <a:r>
              <a:rPr lang="fr-CA" sz="938" dirty="0" err="1">
                <a:cs typeface="Arial" charset="0"/>
              </a:rPr>
              <a:t>during</a:t>
            </a:r>
            <a:r>
              <a:rPr lang="fr-CA" sz="938" dirty="0">
                <a:cs typeface="Arial" charset="0"/>
              </a:rPr>
              <a:t> COVID-19 </a:t>
            </a:r>
            <a:r>
              <a:rPr lang="fr-CA" sz="938" dirty="0" err="1">
                <a:cs typeface="Arial" charset="0"/>
              </a:rPr>
              <a:t>pandemic</a:t>
            </a:r>
            <a:r>
              <a:rPr lang="fr-CA" sz="938" dirty="0">
                <a:cs typeface="Arial" charset="0"/>
              </a:rPr>
              <a:t>: </a:t>
            </a:r>
            <a:r>
              <a:rPr lang="fr-CA" sz="938" dirty="0" err="1">
                <a:cs typeface="Arial" charset="0"/>
              </a:rPr>
              <a:t>need</a:t>
            </a:r>
            <a:r>
              <a:rPr lang="fr-CA" sz="938" dirty="0">
                <a:cs typeface="Arial" charset="0"/>
              </a:rPr>
              <a:t> for a Canadian </a:t>
            </a:r>
            <a:r>
              <a:rPr lang="fr-CA" sz="938" dirty="0" err="1">
                <a:cs typeface="Arial" charset="0"/>
              </a:rPr>
              <a:t>registry</a:t>
            </a:r>
            <a:r>
              <a:rPr lang="fr-CA" sz="938" dirty="0">
                <a:cs typeface="Arial" charset="0"/>
              </a:rPr>
              <a:t>. Can J </a:t>
            </a:r>
            <a:r>
              <a:rPr lang="fr-CA" sz="938" dirty="0" err="1">
                <a:cs typeface="Arial" charset="0"/>
              </a:rPr>
              <a:t>Ophthalmol</a:t>
            </a:r>
            <a:r>
              <a:rPr lang="fr-CA" sz="938" dirty="0">
                <a:cs typeface="Arial" charset="0"/>
              </a:rPr>
              <a:t>. 2020 </a:t>
            </a:r>
            <a:r>
              <a:rPr lang="fr-CA" sz="938" dirty="0" err="1">
                <a:cs typeface="Arial" charset="0"/>
              </a:rPr>
              <a:t>Dec</a:t>
            </a:r>
            <a:r>
              <a:rPr lang="fr-CA" sz="938" dirty="0">
                <a:cs typeface="Arial" charset="0"/>
              </a:rPr>
              <a:t> 19:S0008-4182(20)30 843-7. </a:t>
            </a:r>
            <a:r>
              <a:rPr lang="fr-CA" sz="938" dirty="0" err="1">
                <a:cs typeface="Arial" charset="0"/>
              </a:rPr>
              <a:t>doi</a:t>
            </a:r>
            <a:r>
              <a:rPr lang="fr-CA" sz="938" dirty="0">
                <a:cs typeface="Arial" charset="0"/>
              </a:rPr>
              <a:t>: 10.1016/</a:t>
            </a:r>
            <a:r>
              <a:rPr lang="fr-CA" sz="938" dirty="0" err="1">
                <a:cs typeface="Arial" charset="0"/>
              </a:rPr>
              <a:t>j.jcjo</a:t>
            </a:r>
            <a:r>
              <a:rPr lang="fr-CA" sz="938" dirty="0">
                <a:cs typeface="Arial" charset="0"/>
              </a:rPr>
              <a:t>. 2020.12.009. Epub </a:t>
            </a:r>
            <a:r>
              <a:rPr lang="fr-CA" sz="938" dirty="0" err="1">
                <a:cs typeface="Arial" charset="0"/>
              </a:rPr>
              <a:t>ahead</a:t>
            </a:r>
            <a:r>
              <a:rPr lang="fr-CA" sz="938" dirty="0">
                <a:cs typeface="Arial" charset="0"/>
              </a:rPr>
              <a:t> of </a:t>
            </a:r>
            <a:r>
              <a:rPr lang="fr-CA" sz="938" dirty="0" err="1">
                <a:cs typeface="Arial" charset="0"/>
              </a:rPr>
              <a:t>print</a:t>
            </a:r>
            <a:r>
              <a:rPr lang="fr-CA" sz="938" dirty="0">
                <a:cs typeface="Arial" charset="0"/>
              </a:rPr>
              <a:t>. PMID: 33440140; PMCID: PMC7837300.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04453" y="98110"/>
            <a:ext cx="11962783" cy="43945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CA" sz="1875" b="1">
                <a:solidFill>
                  <a:schemeClr val="accent1"/>
                </a:solidFill>
                <a:latin typeface="Calibri"/>
                <a:cs typeface="Times New Roman" panose="02020603050405020304" pitchFamily="18" charset="0"/>
              </a:rPr>
              <a:t>Registre des manifestations ophtalmologiques de la COVID-19 Eye Registry (COVER)</a:t>
            </a:r>
            <a:endParaRPr lang="fr-CA" sz="1875">
              <a:solidFill>
                <a:schemeClr val="accent1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21" name="Picture 2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36751D2-63D9-4855-837E-12D3999636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528" y="429429"/>
            <a:ext cx="1914006" cy="780117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192C680-0E1A-0A4C-8AE2-98EA61C6B15D}"/>
              </a:ext>
            </a:extLst>
          </p:cNvPr>
          <p:cNvSpPr txBox="1"/>
          <p:nvPr/>
        </p:nvSpPr>
        <p:spPr>
          <a:xfrm>
            <a:off x="3575719" y="1836310"/>
            <a:ext cx="4990447" cy="2079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/>
              <a:t>H56, ATCD : nil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>
                <a:latin typeface="+mj-lt"/>
              </a:rPr>
              <a:t>11/2020 : uvéite granulomateuse hypertensive présumée virale, FO normal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b="1" dirty="0">
                <a:latin typeface="+mj-lt"/>
              </a:rPr>
              <a:t>11/2020 : COVID +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>
                <a:latin typeface="+mj-lt"/>
              </a:rPr>
              <a:t>12/2020 : </a:t>
            </a:r>
            <a:r>
              <a:rPr lang="fr-CA" sz="1090" dirty="0">
                <a:latin typeface="+mj-lt"/>
                <a:cs typeface="Arial" panose="020B0604020202020204" pitchFamily="34" charset="0"/>
              </a:rPr>
              <a:t>↓ vision OD </a:t>
            </a:r>
            <a:r>
              <a:rPr lang="fr-CA" sz="1090" dirty="0">
                <a:latin typeface="+mj-lt"/>
              </a:rPr>
              <a:t>+ flottants + </a:t>
            </a:r>
            <a:r>
              <a:rPr lang="fr-CA" sz="1090" dirty="0"/>
              <a:t>nouvelle lésion choriorétinienne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/>
              <a:t>Bilans : HLA-B27 +; </a:t>
            </a:r>
            <a:r>
              <a:rPr lang="fr-CA" sz="1090" b="1" dirty="0"/>
              <a:t>toxoplasmose IgG +, IgM −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/>
              <a:t>PCR humeur aqueuse : HSV 1/2, VZV, toxo −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/>
              <a:t>Traité avec clindamycine PO + Bactrim PO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/>
              <a:t>Résolution après 3 mois</a:t>
            </a:r>
            <a:endParaRPr lang="fr-CA" sz="1090" dirty="0">
              <a:solidFill>
                <a:srgbClr val="FF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23B4570-2D77-6F43-9DF4-9913CCF6116A}"/>
              </a:ext>
            </a:extLst>
          </p:cNvPr>
          <p:cNvSpPr txBox="1"/>
          <p:nvPr/>
        </p:nvSpPr>
        <p:spPr>
          <a:xfrm>
            <a:off x="3563968" y="3270550"/>
            <a:ext cx="4824536" cy="26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CA" sz="109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EA21D75-47D7-DF4E-8F45-A6D07396C011}"/>
              </a:ext>
            </a:extLst>
          </p:cNvPr>
          <p:cNvSpPr txBox="1"/>
          <p:nvPr/>
        </p:nvSpPr>
        <p:spPr>
          <a:xfrm>
            <a:off x="8781504" y="1847845"/>
            <a:ext cx="3212142" cy="2079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/>
              <a:t>F42, ATCD : HTA/DLP, LASIK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b="1" dirty="0"/>
              <a:t>31/12/2020 : COVID-19 +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/>
              <a:t>08/01/2021 : Diplopie binoculaire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/>
              <a:t>Bilan orthoptique : parésie du VI droit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/>
              <a:t>CRP 53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/>
              <a:t>IRM tête + orbites 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/>
              <a:t>Résolution quasi-complète après 6 semaines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090" dirty="0"/>
              <a:t>Pas d’autres complications COVID-19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0234183-1A4B-E440-B188-4825FC23FFE6}"/>
              </a:ext>
            </a:extLst>
          </p:cNvPr>
          <p:cNvSpPr txBox="1"/>
          <p:nvPr/>
        </p:nvSpPr>
        <p:spPr>
          <a:xfrm>
            <a:off x="3558971" y="1526080"/>
            <a:ext cx="4697269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sz="1400" b="1" u="sng" dirty="0"/>
              <a:t>Cas 1 : Toxoplasmose de novo post-COVID-19?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6E26B68-380B-0947-94EB-8DA9C9178946}"/>
              </a:ext>
            </a:extLst>
          </p:cNvPr>
          <p:cNvSpPr txBox="1"/>
          <p:nvPr/>
        </p:nvSpPr>
        <p:spPr>
          <a:xfrm>
            <a:off x="8732076" y="1528073"/>
            <a:ext cx="3045599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sz="1400" b="1" u="sng" dirty="0"/>
              <a:t>Cas 2 : Mononévrite VI droite</a:t>
            </a:r>
          </a:p>
        </p:txBody>
      </p:sp>
      <p:pic>
        <p:nvPicPr>
          <p:cNvPr id="18" name="Picture 8" descr="Jobs | Université Laval | Corporate profile | jobillico.com">
            <a:extLst>
              <a:ext uri="{FF2B5EF4-FFF2-40B4-BE49-F238E27FC236}">
                <a16:creationId xmlns:a16="http://schemas.microsoft.com/office/drawing/2014/main" id="{5AC914BA-AB84-46D5-BDF7-7A690FE54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241" y="135976"/>
            <a:ext cx="1346258" cy="58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5A963121-34B0-4C2C-B2EE-FE5BAA3B4B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36474" y="695025"/>
            <a:ext cx="1925036" cy="497301"/>
          </a:xfrm>
          <a:prstGeom prst="rect">
            <a:avLst/>
          </a:prstGeom>
        </p:spPr>
      </p:pic>
      <p:pic>
        <p:nvPicPr>
          <p:cNvPr id="20" name="Picture 19" descr="A picture containing food, stop, drawing&#10;&#10;Description automatically generated">
            <a:extLst>
              <a:ext uri="{FF2B5EF4-FFF2-40B4-BE49-F238E27FC236}">
                <a16:creationId xmlns:a16="http://schemas.microsoft.com/office/drawing/2014/main" id="{2DFF6DA5-80A6-4C89-92E5-F79B32F5A2B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575" y="19013"/>
            <a:ext cx="1705689" cy="695601"/>
          </a:xfrm>
          <a:prstGeom prst="rect">
            <a:avLst/>
          </a:prstGeom>
        </p:spPr>
      </p:pic>
      <p:pic>
        <p:nvPicPr>
          <p:cNvPr id="13" name="Picture 12" descr="A picture containing indoor, dark, lit, light&#10;&#10;Description automatically generated">
            <a:extLst>
              <a:ext uri="{FF2B5EF4-FFF2-40B4-BE49-F238E27FC236}">
                <a16:creationId xmlns:a16="http://schemas.microsoft.com/office/drawing/2014/main" id="{8F521087-4D15-4257-9881-2DB3BCB1D1E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" r="50395"/>
          <a:stretch/>
        </p:blipFill>
        <p:spPr>
          <a:xfrm>
            <a:off x="6528048" y="2932493"/>
            <a:ext cx="1728192" cy="157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0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4245</TotalTime>
  <Words>490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</dc:creator>
  <cp:lastModifiedBy>Mélanie Hébert</cp:lastModifiedBy>
  <cp:revision>134</cp:revision>
  <dcterms:created xsi:type="dcterms:W3CDTF">2015-12-16T18:05:59Z</dcterms:created>
  <dcterms:modified xsi:type="dcterms:W3CDTF">2021-05-21T22:34:55Z</dcterms:modified>
</cp:coreProperties>
</file>