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9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841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-308" y="8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0E4DB8-B0AA-4D07-A9C4-44BFFD28724B}" type="datetimeFigureOut">
              <a:rPr lang="fr-CA" smtClean="0"/>
              <a:t>2020-10-28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0B889-F05B-44D0-8832-59C0A51BA76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98102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5734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47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BEEBD6-4A81-4B4A-95FF-B519EBFDB489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476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0598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5734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47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BEEBD6-4A81-4B4A-95FF-B519EBFDB489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476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846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69E0-3B3C-4B6E-9006-7D971431E6F9}" type="datetimeFigureOut">
              <a:rPr lang="fr-FR" smtClean="0"/>
              <a:pPr/>
              <a:t>28/10/2020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96B4-B644-476E-92BB-99962DB875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0837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69E0-3B3C-4B6E-9006-7D971431E6F9}" type="datetimeFigureOut">
              <a:rPr lang="fr-FR" smtClean="0"/>
              <a:pPr/>
              <a:t>28/10/2020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96B4-B644-476E-92BB-99962DB875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3956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69E0-3B3C-4B6E-9006-7D971431E6F9}" type="datetimeFigureOut">
              <a:rPr lang="fr-FR" smtClean="0"/>
              <a:pPr/>
              <a:t>28/10/2020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96B4-B644-476E-92BB-99962DB875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622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69E0-3B3C-4B6E-9006-7D971431E6F9}" type="datetimeFigureOut">
              <a:rPr lang="fr-FR" smtClean="0"/>
              <a:pPr/>
              <a:t>28/10/2020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96B4-B644-476E-92BB-99962DB875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9992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69E0-3B3C-4B6E-9006-7D971431E6F9}" type="datetimeFigureOut">
              <a:rPr lang="fr-FR" smtClean="0"/>
              <a:pPr/>
              <a:t>28/10/2020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96B4-B644-476E-92BB-99962DB875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7224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69E0-3B3C-4B6E-9006-7D971431E6F9}" type="datetimeFigureOut">
              <a:rPr lang="fr-FR" smtClean="0"/>
              <a:pPr/>
              <a:t>28/10/2020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96B4-B644-476E-92BB-99962DB875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9036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69E0-3B3C-4B6E-9006-7D971431E6F9}" type="datetimeFigureOut">
              <a:rPr lang="fr-FR" smtClean="0"/>
              <a:pPr/>
              <a:t>28/10/2020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96B4-B644-476E-92BB-99962DB875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732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69E0-3B3C-4B6E-9006-7D971431E6F9}" type="datetimeFigureOut">
              <a:rPr lang="fr-FR" smtClean="0"/>
              <a:pPr/>
              <a:t>28/10/2020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96B4-B644-476E-92BB-99962DB875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2612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69E0-3B3C-4B6E-9006-7D971431E6F9}" type="datetimeFigureOut">
              <a:rPr lang="fr-FR" smtClean="0"/>
              <a:pPr/>
              <a:t>28/10/2020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96B4-B644-476E-92BB-99962DB875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6092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69E0-3B3C-4B6E-9006-7D971431E6F9}" type="datetimeFigureOut">
              <a:rPr lang="fr-FR" smtClean="0"/>
              <a:pPr/>
              <a:t>28/10/2020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96B4-B644-476E-92BB-99962DB875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9172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69E0-3B3C-4B6E-9006-7D971431E6F9}" type="datetimeFigureOut">
              <a:rPr lang="fr-FR" smtClean="0"/>
              <a:pPr/>
              <a:t>28/10/2020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96B4-B644-476E-92BB-99962DB875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294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D69E0-3B3C-4B6E-9006-7D971431E6F9}" type="datetimeFigureOut">
              <a:rPr lang="fr-FR" smtClean="0"/>
              <a:pPr/>
              <a:t>28/10/2020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296B4-B644-476E-92BB-99962DB875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46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fr-CA" sz="2800" dirty="0"/>
              <a:t>Déclaration de conflit d’intérêts réels ou potentiels</a:t>
            </a:r>
            <a:br>
              <a:rPr lang="fr-CA" sz="2800" dirty="0"/>
            </a:br>
            <a:r>
              <a:rPr lang="fr-CA" sz="1600" b="1" dirty="0">
                <a:solidFill>
                  <a:srgbClr val="00B0F0"/>
                </a:solidFill>
              </a:rPr>
              <a:t>Nom du conférencier/animateur/modérateur/auteur/autre: ____________________</a:t>
            </a:r>
            <a:endParaRPr lang="fr-FR" sz="1600" b="1" dirty="0">
              <a:solidFill>
                <a:srgbClr val="00B0F0"/>
              </a:solidFill>
            </a:endParaRPr>
          </a:p>
        </p:txBody>
      </p:sp>
      <p:sp>
        <p:nvSpPr>
          <p:cNvPr id="15363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56512-9CAB-4C92-98D5-BFE0F687CB56}" type="slidenum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</a:t>
            </a:fld>
            <a:endParaRPr lang="fr-FR">
              <a:solidFill>
                <a:prstClr val="black">
                  <a:tint val="75000"/>
                </a:prstClr>
              </a:solidFill>
              <a:latin typeface="Times" pitchFamily="18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/>
          </p:nvPr>
        </p:nvGraphicFramePr>
        <p:xfrm>
          <a:off x="2135561" y="2852937"/>
          <a:ext cx="7704855" cy="2148609"/>
        </p:xfrm>
        <a:graphic>
          <a:graphicData uri="http://schemas.openxmlformats.org/drawingml/2006/table">
            <a:tbl>
              <a:tblPr/>
              <a:tblGrid>
                <a:gridCol w="24724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8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3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 smtClean="0">
                          <a:latin typeface="Arial"/>
                          <a:ea typeface="Calibri"/>
                          <a:cs typeface="Times New Roman"/>
                        </a:rPr>
                        <a:t>Nom de l’organisme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latin typeface="Arial"/>
                          <a:ea typeface="Calibri"/>
                          <a:cs typeface="Times New Roman"/>
                        </a:rPr>
                        <a:t>Type </a:t>
                      </a:r>
                      <a:r>
                        <a:rPr lang="fr-CA" sz="1400" b="1" dirty="0" smtClean="0">
                          <a:latin typeface="Arial"/>
                          <a:ea typeface="Calibri"/>
                          <a:cs typeface="Times New Roman"/>
                        </a:rPr>
                        <a:t>d’affiliation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b="0" dirty="0" smtClean="0">
                          <a:latin typeface="Arial"/>
                          <a:ea typeface="Calibri"/>
                          <a:cs typeface="Times New Roman"/>
                        </a:rPr>
                        <a:t>(Subvention, honoraires, conférenciers, actionnariat majoritaire, autres…)</a:t>
                      </a:r>
                      <a:endParaRPr lang="fr-FR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b="1">
                          <a:latin typeface="Arial"/>
                          <a:ea typeface="Calibri"/>
                          <a:cs typeface="Times New Roman"/>
                        </a:rPr>
                        <a:t>Date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794">
                <a:tc>
                  <a:txBody>
                    <a:bodyPr/>
                    <a:lstStyle/>
                    <a:p>
                      <a:endParaRPr lang="fr-CA" dirty="0" smtClean="0"/>
                    </a:p>
                    <a:p>
                      <a:endParaRPr lang="fr-FR" dirty="0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39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393">
                <a:tc>
                  <a:txBody>
                    <a:bodyPr/>
                    <a:lstStyle/>
                    <a:p>
                      <a:endParaRPr lang="fr-CA" dirty="0" smtClean="0"/>
                    </a:p>
                    <a:p>
                      <a:endParaRPr lang="fr-FR" dirty="0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428373" y="1340768"/>
            <a:ext cx="76328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120" marR="68580" algn="just"/>
            <a:r>
              <a:rPr lang="fr-CA" spc="-10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En relation ou non avec le contenu de cette </a:t>
            </a:r>
            <a:r>
              <a:rPr lang="fr-CA" spc="-10" dirty="0" smtClean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présentation, </a:t>
            </a:r>
            <a:r>
              <a:rPr lang="fr-CA" spc="-10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j</a:t>
            </a:r>
            <a:r>
              <a:rPr lang="fr-CA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’</a:t>
            </a:r>
            <a:r>
              <a:rPr lang="fr-CA" spc="-5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a</a:t>
            </a:r>
            <a:r>
              <a:rPr lang="fr-CA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i</a:t>
            </a:r>
            <a:r>
              <a:rPr lang="fr-CA" spc="-25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CA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eu</a:t>
            </a:r>
            <a:r>
              <a:rPr lang="fr-CA" spc="-25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CA" u="sng" spc="-5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a</a:t>
            </a:r>
            <a:r>
              <a:rPr lang="fr-CA" u="sng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u</a:t>
            </a:r>
            <a:r>
              <a:rPr lang="fr-CA" u="sng" spc="-35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CA" u="sng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co</a:t>
            </a:r>
            <a:r>
              <a:rPr lang="fr-CA" u="sng" spc="-20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u</a:t>
            </a:r>
            <a:r>
              <a:rPr lang="fr-CA" u="sng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rs</a:t>
            </a:r>
            <a:r>
              <a:rPr lang="fr-CA" u="sng" spc="-30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CA" u="sng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des</a:t>
            </a:r>
            <a:r>
              <a:rPr lang="fr-CA" u="sng" spc="-30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CA" u="sng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de</a:t>
            </a:r>
            <a:r>
              <a:rPr lang="fr-CA" u="sng" spc="-20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u</a:t>
            </a:r>
            <a:r>
              <a:rPr lang="fr-CA" u="sng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x</a:t>
            </a:r>
            <a:r>
              <a:rPr lang="fr-CA" u="sng" spc="-30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CA" u="sng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der</a:t>
            </a:r>
            <a:r>
              <a:rPr lang="fr-CA" u="sng" spc="-5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ni</a:t>
            </a:r>
            <a:r>
              <a:rPr lang="fr-CA" u="sng" spc="-15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è</a:t>
            </a:r>
            <a:r>
              <a:rPr lang="fr-CA" u="sng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res</a:t>
            </a:r>
            <a:r>
              <a:rPr lang="fr-CA" u="sng" spc="-30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CA" u="sng" spc="-5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ann</a:t>
            </a:r>
            <a:r>
              <a:rPr lang="fr-CA" u="sng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ées</a:t>
            </a:r>
            <a:r>
              <a:rPr lang="fr-CA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,</a:t>
            </a:r>
            <a:r>
              <a:rPr lang="fr-CA" spc="-25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CA" spc="-5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un</a:t>
            </a:r>
            <a:r>
              <a:rPr lang="fr-CA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e</a:t>
            </a:r>
            <a:r>
              <a:rPr lang="fr-CA" spc="-20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 a</a:t>
            </a:r>
            <a:r>
              <a:rPr lang="fr-CA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ff</a:t>
            </a:r>
            <a:r>
              <a:rPr lang="fr-CA" spc="-5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iliati</a:t>
            </a:r>
            <a:r>
              <a:rPr lang="fr-CA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on</a:t>
            </a:r>
            <a:r>
              <a:rPr lang="fr-CA" spc="-25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CA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ou</a:t>
            </a:r>
            <a:r>
              <a:rPr lang="fr-CA" spc="-35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CA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des</a:t>
            </a:r>
            <a:r>
              <a:rPr lang="fr-CA" spc="-10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CA" spc="-5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int</a:t>
            </a:r>
            <a:r>
              <a:rPr lang="fr-CA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é</a:t>
            </a:r>
            <a:r>
              <a:rPr lang="fr-CA" spc="5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r</a:t>
            </a:r>
            <a:r>
              <a:rPr lang="fr-CA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ê</a:t>
            </a:r>
            <a:r>
              <a:rPr lang="fr-CA" spc="-5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t</a:t>
            </a:r>
            <a:r>
              <a:rPr lang="fr-CA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s</a:t>
            </a:r>
            <a:r>
              <a:rPr lang="fr-CA" spc="-30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 </a:t>
            </a:r>
            <a:r>
              <a:rPr lang="fr-CA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f</a:t>
            </a:r>
            <a:r>
              <a:rPr lang="fr-CA" spc="-5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inan</a:t>
            </a:r>
            <a:r>
              <a:rPr lang="fr-CA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c</a:t>
            </a:r>
            <a:r>
              <a:rPr lang="fr-CA" spc="-5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i</a:t>
            </a:r>
            <a:r>
              <a:rPr lang="fr-CA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e</a:t>
            </a:r>
            <a:r>
              <a:rPr lang="fr-CA" spc="5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r</a:t>
            </a:r>
            <a:r>
              <a:rPr lang="fr-CA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s </a:t>
            </a:r>
            <a:r>
              <a:rPr lang="fr-CA" spc="-30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ou </a:t>
            </a:r>
            <a:r>
              <a:rPr lang="fr-CA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de</a:t>
            </a:r>
            <a:r>
              <a:rPr lang="fr-CA" spc="-20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 t</a:t>
            </a:r>
            <a:r>
              <a:rPr lang="fr-CA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o</a:t>
            </a:r>
            <a:r>
              <a:rPr lang="fr-CA" spc="-5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u</a:t>
            </a:r>
            <a:r>
              <a:rPr lang="fr-CA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t o</a:t>
            </a:r>
            <a:r>
              <a:rPr lang="fr-CA" spc="-10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r</a:t>
            </a:r>
            <a:r>
              <a:rPr lang="fr-CA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dre</a:t>
            </a:r>
            <a:r>
              <a:rPr lang="fr-CA" spc="50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 </a:t>
            </a:r>
            <a:r>
              <a:rPr lang="fr-CA" spc="-5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a</a:t>
            </a:r>
            <a:r>
              <a:rPr lang="fr-CA" spc="-10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v</a:t>
            </a:r>
            <a:r>
              <a:rPr lang="fr-CA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ec</a:t>
            </a:r>
            <a:r>
              <a:rPr lang="fr-CA" spc="55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 </a:t>
            </a:r>
            <a:r>
              <a:rPr lang="fr-CA" spc="-5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un</a:t>
            </a:r>
            <a:r>
              <a:rPr lang="fr-CA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e</a:t>
            </a:r>
            <a:r>
              <a:rPr lang="fr-CA" spc="65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 </a:t>
            </a:r>
            <a:r>
              <a:rPr lang="fr-CA" spc="-15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s</a:t>
            </a:r>
            <a:r>
              <a:rPr lang="fr-CA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oc</a:t>
            </a:r>
            <a:r>
              <a:rPr lang="fr-CA" spc="-5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i</a:t>
            </a:r>
            <a:r>
              <a:rPr lang="fr-CA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é</a:t>
            </a:r>
            <a:r>
              <a:rPr lang="fr-CA" spc="-5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t</a:t>
            </a:r>
            <a:r>
              <a:rPr lang="fr-CA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é</a:t>
            </a:r>
            <a:r>
              <a:rPr lang="fr-CA" spc="50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 à but lucratif </a:t>
            </a:r>
            <a:r>
              <a:rPr lang="fr-CA" b="1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ou</a:t>
            </a:r>
            <a:r>
              <a:rPr lang="fr-CA" spc="60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 </a:t>
            </a:r>
            <a:r>
              <a:rPr lang="fr-CA" spc="-15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j’estime que je dois divulguer à l’auditoire un intérêt ou une orientation particulière, non pécuniaire</a:t>
            </a:r>
            <a:r>
              <a:rPr lang="fr-CA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.</a:t>
            </a:r>
            <a:r>
              <a:rPr lang="fr-CA" b="1" dirty="0">
                <a:solidFill>
                  <a:prstClr val="black"/>
                </a:solidFill>
                <a:latin typeface="Calibri"/>
              </a:rPr>
              <a:t>	</a:t>
            </a:r>
            <a:endParaRPr lang="fr-FR" dirty="0">
              <a:solidFill>
                <a:prstClr val="black"/>
              </a:solidFill>
              <a:latin typeface="Calibri"/>
            </a:endParaRPr>
          </a:p>
          <a:p>
            <a:endParaRPr lang="fr-F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981200" y="5373217"/>
            <a:ext cx="7931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rgbClr val="FF0000"/>
                </a:solidFill>
                <a:latin typeface="Calibri"/>
              </a:rPr>
              <a:t>S’il y a absence de conflits, la phrase suivante doit apparaître: </a:t>
            </a:r>
            <a:r>
              <a:rPr lang="fr-CA" dirty="0" smtClean="0">
                <a:solidFill>
                  <a:srgbClr val="FF0000"/>
                </a:solidFill>
                <a:latin typeface="Calibri"/>
              </a:rPr>
              <a:t>« Je </a:t>
            </a:r>
            <a:r>
              <a:rPr lang="fr-CA" dirty="0">
                <a:solidFill>
                  <a:srgbClr val="FF0000"/>
                </a:solidFill>
                <a:latin typeface="Calibri"/>
              </a:rPr>
              <a:t>n’ai aucun conflit d’intérêts réel ou potentiel en lien ou non avec le contenu de cette présentation</a:t>
            </a:r>
            <a:r>
              <a:rPr lang="fr-CA" dirty="0" smtClean="0">
                <a:solidFill>
                  <a:srgbClr val="FF0000"/>
                </a:solidFill>
                <a:latin typeface="Calibri"/>
              </a:rPr>
              <a:t>. »</a:t>
            </a:r>
            <a:endParaRPr lang="fr-CA" dirty="0">
              <a:solidFill>
                <a:srgbClr val="FF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657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fr-CA" sz="2800" dirty="0" err="1"/>
              <a:t>P</a:t>
            </a:r>
            <a:r>
              <a:rPr lang="fr-CA" sz="2800" dirty="0" err="1" smtClean="0"/>
              <a:t>otential</a:t>
            </a:r>
            <a:r>
              <a:rPr lang="fr-CA" sz="2800" dirty="0" smtClean="0"/>
              <a:t> </a:t>
            </a:r>
            <a:r>
              <a:rPr lang="fr-CA" sz="2800" dirty="0" err="1" smtClean="0"/>
              <a:t>Conflict</a:t>
            </a:r>
            <a:r>
              <a:rPr lang="fr-CA" sz="2800" dirty="0" smtClean="0"/>
              <a:t> of </a:t>
            </a:r>
            <a:r>
              <a:rPr lang="fr-CA" sz="2800" dirty="0" err="1" smtClean="0"/>
              <a:t>Interest</a:t>
            </a:r>
            <a:r>
              <a:rPr lang="fr-CA" sz="2800" dirty="0" smtClean="0"/>
              <a:t> </a:t>
            </a:r>
            <a:r>
              <a:rPr lang="fr-CA" sz="2800" dirty="0" err="1" smtClean="0"/>
              <a:t>Disclosure</a:t>
            </a:r>
            <a:r>
              <a:rPr lang="fr-CA" sz="2800" dirty="0"/>
              <a:t/>
            </a:r>
            <a:br>
              <a:rPr lang="fr-CA" sz="2800" dirty="0"/>
            </a:br>
            <a:r>
              <a:rPr lang="fr-CA" sz="1600" b="1" dirty="0" smtClean="0">
                <a:solidFill>
                  <a:srgbClr val="00B0F0"/>
                </a:solidFill>
              </a:rPr>
              <a:t>Name of the speaker/</a:t>
            </a:r>
            <a:r>
              <a:rPr lang="fr-CA" sz="1600" b="1" dirty="0" err="1" smtClean="0">
                <a:solidFill>
                  <a:srgbClr val="00B0F0"/>
                </a:solidFill>
              </a:rPr>
              <a:t>moderator</a:t>
            </a:r>
            <a:r>
              <a:rPr lang="fr-CA" sz="1600" b="1" dirty="0" smtClean="0">
                <a:solidFill>
                  <a:srgbClr val="00B0F0"/>
                </a:solidFill>
              </a:rPr>
              <a:t>/</a:t>
            </a:r>
            <a:r>
              <a:rPr lang="fr-CA" sz="1600" b="1" dirty="0" err="1" smtClean="0">
                <a:solidFill>
                  <a:srgbClr val="00B0F0"/>
                </a:solidFill>
              </a:rPr>
              <a:t>author</a:t>
            </a:r>
            <a:r>
              <a:rPr lang="fr-CA" sz="1600" b="1" dirty="0" smtClean="0">
                <a:solidFill>
                  <a:srgbClr val="00B0F0"/>
                </a:solidFill>
              </a:rPr>
              <a:t>/</a:t>
            </a:r>
            <a:r>
              <a:rPr lang="fr-CA" sz="1600" b="1" dirty="0" err="1" smtClean="0">
                <a:solidFill>
                  <a:srgbClr val="00B0F0"/>
                </a:solidFill>
              </a:rPr>
              <a:t>other</a:t>
            </a:r>
            <a:r>
              <a:rPr lang="fr-CA" sz="1600" b="1" dirty="0" smtClean="0">
                <a:solidFill>
                  <a:srgbClr val="00B0F0"/>
                </a:solidFill>
              </a:rPr>
              <a:t>: </a:t>
            </a:r>
            <a:r>
              <a:rPr lang="fr-CA" sz="1600" b="1" dirty="0">
                <a:solidFill>
                  <a:srgbClr val="00B0F0"/>
                </a:solidFill>
              </a:rPr>
              <a:t>____________________</a:t>
            </a:r>
            <a:endParaRPr lang="fr-FR" sz="1600" b="1" dirty="0">
              <a:solidFill>
                <a:srgbClr val="00B0F0"/>
              </a:solidFill>
            </a:endParaRPr>
          </a:p>
        </p:txBody>
      </p:sp>
      <p:sp>
        <p:nvSpPr>
          <p:cNvPr id="15363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56512-9CAB-4C92-98D5-BFE0F687CB56}" type="slidenum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</a:t>
            </a:fld>
            <a:endParaRPr lang="fr-FR">
              <a:solidFill>
                <a:prstClr val="black">
                  <a:tint val="75000"/>
                </a:prstClr>
              </a:solidFill>
              <a:latin typeface="Times" pitchFamily="18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743274"/>
              </p:ext>
            </p:extLst>
          </p:nvPr>
        </p:nvGraphicFramePr>
        <p:xfrm>
          <a:off x="2243572" y="3119339"/>
          <a:ext cx="7704855" cy="2051069"/>
        </p:xfrm>
        <a:graphic>
          <a:graphicData uri="http://schemas.openxmlformats.org/drawingml/2006/table">
            <a:tbl>
              <a:tblPr/>
              <a:tblGrid>
                <a:gridCol w="24724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8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3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 smtClean="0">
                          <a:latin typeface="Arial"/>
                          <a:ea typeface="Calibri"/>
                          <a:cs typeface="Times New Roman"/>
                        </a:rPr>
                        <a:t>Name of the </a:t>
                      </a:r>
                      <a:r>
                        <a:rPr lang="fr-CA" sz="1400" b="1" dirty="0" err="1" smtClean="0">
                          <a:latin typeface="Arial"/>
                          <a:ea typeface="Calibri"/>
                          <a:cs typeface="Times New Roman"/>
                        </a:rPr>
                        <a:t>organization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latin typeface="Arial"/>
                          <a:ea typeface="Calibri"/>
                          <a:cs typeface="Times New Roman"/>
                        </a:rPr>
                        <a:t>Type </a:t>
                      </a:r>
                      <a:r>
                        <a:rPr lang="fr-CA" sz="1400" b="1" dirty="0" smtClean="0">
                          <a:latin typeface="Arial"/>
                          <a:ea typeface="Calibri"/>
                          <a:cs typeface="Times New Roman"/>
                        </a:rPr>
                        <a:t>of affiliation</a:t>
                      </a:r>
                      <a:endParaRPr lang="fr-CA" sz="1400" b="1" dirty="0" smtClean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 smtClean="0">
                          <a:latin typeface="Arial"/>
                          <a:ea typeface="Calibri"/>
                          <a:cs typeface="Times New Roman"/>
                        </a:rPr>
                        <a:t>Date / </a:t>
                      </a:r>
                      <a:r>
                        <a:rPr lang="fr-CA" sz="1400" b="1" dirty="0" err="1" smtClean="0">
                          <a:latin typeface="Arial"/>
                          <a:ea typeface="Calibri"/>
                          <a:cs typeface="Times New Roman"/>
                        </a:rPr>
                        <a:t>Period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794">
                <a:tc>
                  <a:txBody>
                    <a:bodyPr/>
                    <a:lstStyle/>
                    <a:p>
                      <a:endParaRPr lang="fr-CA" dirty="0" smtClean="0"/>
                    </a:p>
                    <a:p>
                      <a:endParaRPr lang="fr-FR" dirty="0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39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393">
                <a:tc>
                  <a:txBody>
                    <a:bodyPr/>
                    <a:lstStyle/>
                    <a:p>
                      <a:endParaRPr lang="fr-CA" dirty="0" smtClean="0"/>
                    </a:p>
                    <a:p>
                      <a:endParaRPr lang="fr-FR" dirty="0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353734" y="1332593"/>
            <a:ext cx="76328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120" marR="68580" algn="just"/>
            <a:r>
              <a:rPr lang="en-CA" dirty="0" smtClean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In </a:t>
            </a:r>
            <a:r>
              <a:rPr lang="en-CA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relation or not with the content of this activity, I have had </a:t>
            </a:r>
            <a:r>
              <a:rPr lang="en-CA" u="sng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in the past two years</a:t>
            </a:r>
            <a:r>
              <a:rPr lang="en-CA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, an affiliation or financial or any other interests of any nature with a for-profit or not-for-profit organization, or I find that I must disclose to the audience a particular non-monetary interest or orientation.</a:t>
            </a:r>
            <a:endParaRPr lang="fr-FR" dirty="0">
              <a:solidFill>
                <a:prstClr val="black"/>
              </a:solidFill>
              <a:latin typeface="Verdana" charset="0"/>
              <a:ea typeface="Verdana" charset="0"/>
              <a:cs typeface="Verdana" charset="0"/>
            </a:endParaRPr>
          </a:p>
          <a:p>
            <a:endParaRPr lang="fr-F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353734" y="5424004"/>
            <a:ext cx="7931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FF0000"/>
                </a:solidFill>
                <a:latin typeface="Calibri"/>
              </a:rPr>
              <a:t>If </a:t>
            </a:r>
            <a:r>
              <a:rPr lang="fr-CA" dirty="0" err="1" smtClean="0">
                <a:solidFill>
                  <a:srgbClr val="FF0000"/>
                </a:solidFill>
                <a:latin typeface="Calibri"/>
              </a:rPr>
              <a:t>there</a:t>
            </a:r>
            <a:r>
              <a:rPr lang="fr-CA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fr-CA" dirty="0" err="1" smtClean="0">
                <a:solidFill>
                  <a:srgbClr val="FF0000"/>
                </a:solidFill>
                <a:latin typeface="Calibri"/>
              </a:rPr>
              <a:t>is</a:t>
            </a:r>
            <a:r>
              <a:rPr lang="fr-CA" dirty="0" smtClean="0">
                <a:solidFill>
                  <a:srgbClr val="FF0000"/>
                </a:solidFill>
                <a:latin typeface="Calibri"/>
              </a:rPr>
              <a:t> no </a:t>
            </a:r>
            <a:r>
              <a:rPr lang="fr-CA" dirty="0" err="1" smtClean="0">
                <a:solidFill>
                  <a:srgbClr val="FF0000"/>
                </a:solidFill>
                <a:latin typeface="Calibri"/>
              </a:rPr>
              <a:t>conflict</a:t>
            </a:r>
            <a:r>
              <a:rPr lang="fr-CA" dirty="0" smtClean="0">
                <a:solidFill>
                  <a:srgbClr val="FF0000"/>
                </a:solidFill>
                <a:latin typeface="Calibri"/>
              </a:rPr>
              <a:t> of </a:t>
            </a:r>
            <a:r>
              <a:rPr lang="fr-CA" dirty="0" err="1" smtClean="0">
                <a:solidFill>
                  <a:srgbClr val="FF0000"/>
                </a:solidFill>
                <a:latin typeface="Calibri"/>
              </a:rPr>
              <a:t>interest</a:t>
            </a:r>
            <a:r>
              <a:rPr lang="fr-CA" dirty="0" smtClean="0">
                <a:solidFill>
                  <a:srgbClr val="FF0000"/>
                </a:solidFill>
                <a:latin typeface="Calibri"/>
              </a:rPr>
              <a:t>, </a:t>
            </a:r>
            <a:r>
              <a:rPr lang="fr-CA" dirty="0" err="1" smtClean="0">
                <a:solidFill>
                  <a:srgbClr val="FF0000"/>
                </a:solidFill>
                <a:latin typeface="Calibri"/>
              </a:rPr>
              <a:t>please</a:t>
            </a:r>
            <a:r>
              <a:rPr lang="fr-CA" dirty="0" smtClean="0">
                <a:solidFill>
                  <a:srgbClr val="FF0000"/>
                </a:solidFill>
                <a:latin typeface="Calibri"/>
              </a:rPr>
              <a:t> use </a:t>
            </a:r>
            <a:r>
              <a:rPr lang="fr-CA" dirty="0" err="1" smtClean="0">
                <a:solidFill>
                  <a:srgbClr val="FF0000"/>
                </a:solidFill>
                <a:latin typeface="Calibri"/>
              </a:rPr>
              <a:t>this</a:t>
            </a:r>
            <a:r>
              <a:rPr lang="fr-CA" dirty="0" smtClean="0">
                <a:solidFill>
                  <a:srgbClr val="FF0000"/>
                </a:solidFill>
                <a:latin typeface="Calibri"/>
              </a:rPr>
              <a:t> sentence: «</a:t>
            </a:r>
            <a:r>
              <a:rPr lang="fr-CA" dirty="0" smtClean="0">
                <a:solidFill>
                  <a:srgbClr val="FF0000"/>
                </a:solidFill>
                <a:latin typeface="Calibri"/>
              </a:rPr>
              <a:t> </a:t>
            </a:r>
            <a:r>
              <a:rPr lang="fr-CA" dirty="0" smtClean="0">
                <a:solidFill>
                  <a:srgbClr val="FF0000"/>
                </a:solidFill>
                <a:latin typeface="Calibri"/>
              </a:rPr>
              <a:t>I have no </a:t>
            </a:r>
            <a:r>
              <a:rPr lang="fr-CA" dirty="0" err="1" smtClean="0">
                <a:solidFill>
                  <a:srgbClr val="FF0000"/>
                </a:solidFill>
                <a:latin typeface="Calibri"/>
              </a:rPr>
              <a:t>conflict</a:t>
            </a:r>
            <a:r>
              <a:rPr lang="fr-CA" dirty="0" smtClean="0">
                <a:solidFill>
                  <a:srgbClr val="FF0000"/>
                </a:solidFill>
                <a:latin typeface="Calibri"/>
              </a:rPr>
              <a:t> of </a:t>
            </a:r>
            <a:r>
              <a:rPr lang="fr-CA" dirty="0" err="1">
                <a:solidFill>
                  <a:srgbClr val="FF0000"/>
                </a:solidFill>
                <a:latin typeface="Calibri"/>
              </a:rPr>
              <a:t>i</a:t>
            </a:r>
            <a:r>
              <a:rPr lang="fr-CA" dirty="0" err="1" smtClean="0">
                <a:solidFill>
                  <a:srgbClr val="FF0000"/>
                </a:solidFill>
                <a:latin typeface="Calibri"/>
              </a:rPr>
              <a:t>nterest</a:t>
            </a:r>
            <a:r>
              <a:rPr lang="fr-CA" dirty="0" smtClean="0">
                <a:solidFill>
                  <a:srgbClr val="FF0000"/>
                </a:solidFill>
                <a:latin typeface="Calibri"/>
              </a:rPr>
              <a:t> (real or </a:t>
            </a:r>
            <a:r>
              <a:rPr lang="fr-CA" dirty="0" err="1" smtClean="0">
                <a:solidFill>
                  <a:srgbClr val="FF0000"/>
                </a:solidFill>
                <a:latin typeface="Calibri"/>
              </a:rPr>
              <a:t>potential</a:t>
            </a:r>
            <a:r>
              <a:rPr lang="fr-CA" dirty="0" smtClean="0">
                <a:solidFill>
                  <a:srgbClr val="FF0000"/>
                </a:solidFill>
                <a:latin typeface="Calibri"/>
              </a:rPr>
              <a:t>) in relation or not </a:t>
            </a:r>
            <a:r>
              <a:rPr lang="fr-CA" dirty="0" err="1" smtClean="0">
                <a:solidFill>
                  <a:srgbClr val="FF0000"/>
                </a:solidFill>
                <a:latin typeface="Calibri"/>
              </a:rPr>
              <a:t>with</a:t>
            </a:r>
            <a:r>
              <a:rPr lang="fr-CA" dirty="0" smtClean="0">
                <a:solidFill>
                  <a:srgbClr val="FF0000"/>
                </a:solidFill>
                <a:latin typeface="Calibri"/>
              </a:rPr>
              <a:t> the content of </a:t>
            </a:r>
            <a:r>
              <a:rPr lang="fr-CA" dirty="0" err="1" smtClean="0">
                <a:solidFill>
                  <a:srgbClr val="FF0000"/>
                </a:solidFill>
                <a:latin typeface="Calibri"/>
              </a:rPr>
              <a:t>this</a:t>
            </a:r>
            <a:r>
              <a:rPr lang="fr-CA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fr-CA" dirty="0" err="1" smtClean="0">
                <a:solidFill>
                  <a:srgbClr val="FF0000"/>
                </a:solidFill>
                <a:latin typeface="Calibri"/>
              </a:rPr>
              <a:t>activity</a:t>
            </a:r>
            <a:r>
              <a:rPr lang="fr-CA" dirty="0" smtClean="0">
                <a:solidFill>
                  <a:srgbClr val="FF0000"/>
                </a:solidFill>
                <a:latin typeface="Calibri"/>
              </a:rPr>
              <a:t>. </a:t>
            </a:r>
            <a:endParaRPr lang="fr-CA" dirty="0">
              <a:solidFill>
                <a:srgbClr val="FF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613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240</Words>
  <Application>Microsoft Office PowerPoint</Application>
  <PresentationFormat>Grand écran</PresentationFormat>
  <Paragraphs>17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</vt:lpstr>
      <vt:lpstr>Times New Roman</vt:lpstr>
      <vt:lpstr>Verdana</vt:lpstr>
      <vt:lpstr>1_Thème Office</vt:lpstr>
      <vt:lpstr>Déclaration de conflit d’intérêts réels ou potentiels Nom du conférencier/animateur/modérateur/auteur/autre: ____________________</vt:lpstr>
      <vt:lpstr>Potential Conflict of Interest Disclosure Name of the speaker/moderator/author/other: ____________________</vt:lpstr>
    </vt:vector>
  </TitlesOfParts>
  <Company>UdeM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Déclaration de conflit d’intérêts réels ou potentiels Nom du conférencier/animateur/modérateur/auteur/autre: ____________________</dc:title>
  <dc:creator>Beaudoin Sylvie</dc:creator>
  <cp:lastModifiedBy>LAVASTRE Valérie</cp:lastModifiedBy>
  <cp:revision>8</cp:revision>
  <dcterms:created xsi:type="dcterms:W3CDTF">2019-02-12T15:23:34Z</dcterms:created>
  <dcterms:modified xsi:type="dcterms:W3CDTF">2020-10-28T21:16:14Z</dcterms:modified>
</cp:coreProperties>
</file>